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sldIdLst>
    <p:sldId id="256" r:id="rId2"/>
    <p:sldId id="260" r:id="rId3"/>
    <p:sldId id="261" r:id="rId4"/>
    <p:sldId id="605" r:id="rId5"/>
    <p:sldId id="687" r:id="rId6"/>
    <p:sldId id="693" r:id="rId7"/>
    <p:sldId id="688" r:id="rId8"/>
    <p:sldId id="695" r:id="rId9"/>
    <p:sldId id="690" r:id="rId10"/>
    <p:sldId id="691" r:id="rId11"/>
    <p:sldId id="692" r:id="rId12"/>
    <p:sldId id="602" r:id="rId13"/>
    <p:sldId id="681" r:id="rId14"/>
    <p:sldId id="696" r:id="rId15"/>
    <p:sldId id="682" r:id="rId16"/>
    <p:sldId id="699" r:id="rId17"/>
    <p:sldId id="700" r:id="rId18"/>
    <p:sldId id="702" r:id="rId19"/>
    <p:sldId id="703" r:id="rId20"/>
    <p:sldId id="604" r:id="rId21"/>
    <p:sldId id="706" r:id="rId22"/>
    <p:sldId id="707" r:id="rId23"/>
    <p:sldId id="678" r:id="rId24"/>
    <p:sldId id="714" r:id="rId25"/>
    <p:sldId id="259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72A"/>
    <a:srgbClr val="97B980"/>
    <a:srgbClr val="FFF3CC"/>
    <a:srgbClr val="F3F3F4"/>
    <a:srgbClr val="F5BED9"/>
    <a:srgbClr val="1E81C7"/>
    <a:srgbClr val="ED792A"/>
    <a:srgbClr val="D0AC42"/>
    <a:srgbClr val="CCE7CF"/>
    <a:srgbClr val="DBD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40" autoAdjust="0"/>
    <p:restoredTop sz="67670" autoAdjust="0"/>
  </p:normalViewPr>
  <p:slideViewPr>
    <p:cSldViewPr snapToGrid="0" showGuides="1">
      <p:cViewPr>
        <p:scale>
          <a:sx n="95" d="100"/>
          <a:sy n="95" d="100"/>
        </p:scale>
        <p:origin x="552" y="-81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DE7781-25D5-4D8B-87FA-69C9C50D0AD0}" type="datetimeFigureOut">
              <a:rPr lang="ko-KR" altLang="en-US" smtClean="0"/>
              <a:t>2024-11-01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912A8E-15EB-481C-A00C-77AD2B1C02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347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안녕하세요 저는 이화여자대학교의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박신영입니다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오늘 발표드릴 주제는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X-ray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영상을 이용한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cobb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앵글 측정과 불확실성 평가에 관한 연구입니다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1184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BE6F7-FD89-CC09-7D95-BE38BDD2E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7CB6139-F2C2-B581-7CCB-36856EF112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36D55A9-5E2E-B5B7-5E57-678980FA59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X-ray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영상에서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경추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분할을 자동으로 수행하는 프레임워크에 대한 선행 연구로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전역 위치 지정과 중심 위치 지정을 통해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경추를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정확히 분할하는 방식이며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다양한 모델 간의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Dice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유사 계수를 통해 성능을 비교하고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C3E9E7-F284-28A5-BA84-FACA6EFDD5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91216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9D664E-F5A0-AFE2-1BA2-CB11F8D10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890A566-A560-8EBF-50DA-06A2BD44E8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99DEC49-74DB-054D-D30C-2CAFFC7877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대부분의 기존 연구는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경추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또는 요추의 단일 뷰 이미지에만 집중하였고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X-ray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제조업체에 따라 분할 결과가 달라지는 문제가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이러한 문제를 해결하기 위해 자동화된 레이블링과 기회 검진을 통해 진단의 정확성을 높이고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임상적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미충족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수요를 줄이는 방향으로 나아가야 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D9705B-32AA-88D0-600E-A2564ED8E0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7407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CCD9D-200D-770D-3B72-8958DFA5C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4C548EF-898F-9430-B9AA-E501BFB377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C0C3070-C9B6-B22C-9B05-76B090A522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연구는 요추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segmentation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정확하게 하기 위해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인공지능 기술을 활용하여 전문가에 의존하지 않고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Cobb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앵글을 측정하는 방식을 제안합니다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여기서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Cobb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앵글이란 척추의 곡률을 측정하는 중요한 지표로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척추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측만증과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같은 척추 질환 진단에 필수적입니다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현재 임상에서는 수작업으로 이 각도를 측정하는데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이는 시간 소모가 크고 주관적인 요소가 개입될 수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따라서 진단의 일관성이 떨어지는 문제를 해결하기 위해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Cobb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앵글을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AI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기반으로 자동 측정할 수 있는 방안을 연구하게 되었습니다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33C366-2598-109E-E910-7C7E8A67A5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3813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D20FEA-A50A-4003-535F-533AA872D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564359E-0C0C-7154-C899-F693CC4DE9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9D91E12-A49F-8F4F-1F6A-EEC94D0DC7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이번 연구에서는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부라파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Burapha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Spine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데이터셋을 사용했습니다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데이터셋은 태국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부라파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Burapha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대학교와 한국의 한국한의학연구원이 협력하여 구축한 것으로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400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명의 환자 데이터를 포함하고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 환자의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AP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LA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X-ray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이미지가 포함되어 있으며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다양한 각도에서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Cobb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앵글을 측정할 수 있는 기반을 제공합니다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9EB9AB-E8DA-DBE3-BF88-486893B7D7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1672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DAC63-7A6F-B112-3808-5D2B26F43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F002A70-3D63-776C-DD2E-1D53212361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06EAC4E-0AC6-0600-CBE0-9E5BF52BCE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부라파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데이터 셋의 데이터 분포는 다음과 같습니다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B8A1FC-AAB7-BA64-74A9-B70859C714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3432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88AE8A-20E0-A726-C7C5-9B7C874AE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276EB09-1F79-D683-478D-B875C141FD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088DF37-82A0-84CD-74E6-E981CE91AD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데이터셋을 학습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검증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테스트로 나누는 과정에서 저희는 성별과 나이대를 기준으로 무작위 층화 샘플링을 사용하여 각각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60%, 20%, 20%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비율로 데이터를 분리했습니다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모델로는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YOLOv8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Faster R-CNN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사용했습니다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YOLOv8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 빠른 처리 속도를 자랑하지만 세부 디테일을 놓치는 경우가 종종 발생합니다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반면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Faster R-CNN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 비교적 정밀한 검출 성능을 제공합니다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저희는 두 모델의 장점을 결합하는 방식을 채택했습니다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06286A-5EAD-4323-ED03-D13C54073A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1001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147AB9-9087-F93E-64A1-9E8059BF87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C48DD21-0BAA-F854-2940-D96B4324B7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316E6B-463F-BBE6-A7F6-51A71A5A7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706755" algn="l"/>
              </a:tabLs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이번 연구에서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Cobb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앵글을 측정하는 방법으로 북경대학교 교수진의 논문이 제안한 방식을 적용했습니다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vertebrae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중심점을 계산하고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spline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보간법을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사용해 척추 곡선을 생성하여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척추의 자연스러운 곡률을 정확히 반영할 수 있었습니다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그런 다음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곡선 상의 특정 지점에 접선과 수직선을 생성하고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수직선 간의 각도를 계산하여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Cobb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앵글을 측정했습니다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AP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LA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이미지에 동일하게 적용하여 일관된 측정을 시도했습니다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AB2B1F-3E10-FEA3-9250-536F7AF8A1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2587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DA40CD-55BF-958D-9D88-2C1DB01E1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E7DE931-9C51-C41B-5AC9-095D0840D6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26C7CFD-6ECE-31FD-2923-295EC31EFB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YOLOv8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모델은 척추의 각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vertebrae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탐지하기 위해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bounding box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사용하였으며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confidence score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0.6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이상인 경우에만 탐지를 성공한 것으로 간주하였습니다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그리고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Faster R-CNN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YOLOv8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 누락되기 쉬운 세밀한 부분을 보완하기 위해 사용되었습니다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조합을 통해 높은 정확도의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vertebrae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검출 시스템을 구축할 수 있었습니다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불확실성 평가는 두 가지 기준을 활용했습니다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첫번째는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Faster R-CNN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YOLOv8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IoU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비교로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이미지 내 모든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5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vertebrae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대해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IoU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0.8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이상일 때 신뢰성 있는 것으로 판단했습니다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두번째는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YOLOv8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confidence score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기반으로 평가하여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모든 클래스가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0.8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이상의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score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기록할 때만 신뢰성 있게 판단했습니다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이렇게 두 가지 기준을 적용하여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Cobb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앵글 측정의 신뢰성을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점수화하였습니다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BCAA14-BC37-F1E4-B8E6-5BA4013B0F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7269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87744E-F5D7-D5FB-6483-D516C9EBB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0469AC5-0EEC-3395-461E-551272EE7A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212D155-EFD1-C005-5EF9-08A8020999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706755" algn="l"/>
              </a:tabLs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스코어링 시스템은 다음과 같이 구축하였습니다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B4AD4C-C6A5-9E5C-0734-73712ECEC7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2425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C8D93-4891-F446-2231-ED2CED09A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4C32CD2-E7D3-B1DC-B726-E2E0596AF5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EBCE3FC-F2D9-C0EF-BD60-9C11458F53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실험 결과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YOLOv8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모델은 대부분의 경우에서 높은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IoU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점수를 기록하며 안정적인 예측 성능을 보여주었습니다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특히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L4 vertebrae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 평균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IoU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0.91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나타나 가장 일관된 결과를 보여주었습니다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Faster R-CNN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 또한 높은 검출 성능을 보여주었으나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vertebrae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정확하게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라벨링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하는 과정에서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YOLOv8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보다 다소 변동성이 컸습니다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03C0C6-9476-832F-E3C9-78E56093B5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322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&lt;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목차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다음과 같습니다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9835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D8BCB-FE35-6731-4EA2-AE96368AB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734398D-C676-CC27-C141-9B290F2DE2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800D553-BA6E-589F-786D-FF8D398C13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다음 그림은 순서대로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5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점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4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점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5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점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1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점을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부여받은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이미지들입니다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64CA3D-9A30-632E-5BBA-7D5D98D0C8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0037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18763-CDEC-0B6E-748F-8B9C5C5C7D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363DB3D-348F-64DD-DD7F-B89188E328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18CCD95-412E-D469-908B-928BE36919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모든 신뢰도 조건을 만족한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5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점 이미지는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LA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뷰에서 평균 절대 오차가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1.55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도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AP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뷰에서는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1.65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도로 측정되었습니다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이를 통해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Cobb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앵글 측정에서 매우 높은 신뢰도를 보였습니다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또한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R square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LA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뷰에서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0.95, AP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뷰에서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0.94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나타나 실제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Cobb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앵글 변동성을 잘 설명하고 있음을 확인할 수 있었습니다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특히 신뢰도 점수가 높은 이미지에서 예측 오차가 적었으며 신뢰도 점수가 낮은 경우 의료진의 개입이 필요한 경우로 정의했습니다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이로 인해 저희가 개발한 시스템은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Cobb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앵글 측정에서 높은 신뢰도를 보이는 동시에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자동 측정의 한계가 있을 경우 이를 자동으로 감지하여 경고를 줄 수 있음을 확인할 수 있었습니다</a:t>
            </a: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앞으로는 더욱 다양한 임상 환경에 적용할 수 있도록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다양한 환자 데이터를 포함한 데이터셋을 추가하여 모델의 일반화 성능을 향상시킬 계획입니다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또한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모델이 척추의 다양한 해부학적 변이를 인식할 수 있도록 보완하여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더 넓은 범위의 척추 질환 진단에 기여할 수 있기를 기대합니다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9047DA-BAC2-9904-5BF5-850A6BB1A5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6080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988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사람은 </a:t>
            </a:r>
            <a:r>
              <a:rPr lang="ko-KR" altLang="ko-KR" sz="12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노화함에</a:t>
            </a:r>
            <a:r>
              <a:rPr lang="ko-KR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따라 </a:t>
            </a:r>
            <a:r>
              <a:rPr lang="ko-KR" altLang="ko-KR" sz="12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근골격량에</a:t>
            </a:r>
            <a:r>
              <a:rPr lang="ko-KR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변화가 찾아옵니다</a:t>
            </a:r>
            <a:r>
              <a:rPr lang="en-US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나이가 들면서 근육과 내장지방의 변화가 일어나고</a:t>
            </a:r>
            <a:r>
              <a:rPr lang="en-US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이는 골다공증</a:t>
            </a:r>
            <a:r>
              <a:rPr lang="en-US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2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척추측만증과</a:t>
            </a:r>
            <a:r>
              <a:rPr lang="ko-KR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같은 질환의 위험을 증가시킵니다</a:t>
            </a:r>
            <a:r>
              <a:rPr lang="en-US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989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522E68-4753-E022-3693-CC76D25D0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006B1D1-3B05-0FA9-7D14-5D5E925366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A3EE5F8-5FE9-C958-3F8C-10D5134665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한국은 척추 골절 발생률이 세계에서 가장 높으며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적절한 관리로 골절 위험을 최대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50-80%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까지 줄일 수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그렇기에 조기진단과 치료가 중요합니다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7461352-E017-2FB8-4AFE-6D135FE3FC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977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98CA2-8EC5-F822-9790-A9E1633DA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CDE05A4-589E-6363-04AF-E896B863E6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B67466B-6E53-4552-B0DB-4710DDA862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척추 질환은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X-ray, CT, MRI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와 같은 다양한 방식으로 진단할 수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다만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X-ray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경우 척추 임플란트 등으로 인해 노이즈가 발생하며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경계가 명확하지 않은 경우가 많아 척추 영상 진단에 어려움이 존재합니다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64F367-A362-B0AF-88B5-6F8E92442A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27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0535C-EAFF-C7B2-2D61-59CED9F1B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529BD25-2A6C-E97A-1852-E4ED129D9F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BE71ABE-5500-021C-11B6-087B99362D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척추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X-ray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통해 골밀도와 골절 위험을 예측하고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이를 바탕으로 미래의 골절 위험을 예측할 수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이를 통해 약물 치료와 같은 예방 조치를 취할 수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이떄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주요 과제는 척추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X-ray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 척추뼈를 정확히 탐지하는 것입니다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2903A7C-D26A-7D4C-1F3B-DD03714808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03062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A99CE1-03AE-A4ED-ED7C-2DF491CCB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EC08CC4-27BB-F3B4-86D6-37D02A8D6A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A15C628-5235-B903-C728-B3F5C26A08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임상적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미충족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수요를 줄이기 위해 기회 검진이 필요하며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이를 통해 조기 발견과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2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차 예방이 가능합니다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궁극적으로는 진단 과정을 통해 치료에 이르게 되어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비용 대비 효과를 높일 수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DE4833B-FC18-1986-A1B9-1969DB46D3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09082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5A7D66-D2D9-008D-E9DB-C0686E199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A5FF67D-9031-E7BD-0AE4-DB49988AD8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7FBA620-CF3E-7995-EAB9-B499797118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이는 요추의 손상 평가를 위한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X-ray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영상에서의 자동 검출 및 분할 관련 선행 연구로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다양한 네트워크 구조를 비교하여 정확도와 민감도 등을 평가하였으며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 모델의 성능 지표를 통해 최적의 검출 및 분할 방법을 제시하고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5E5A46E-D498-CAC9-57F8-5E629B7568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12A8E-15EB-481C-A00C-77AD2B1C029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5800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DA40D-649E-E005-94C1-382C09F743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FB7A518-03B9-8DCA-C708-AFAE37B136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9933C9-3925-FDA7-B608-A418144E2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9F87-A13F-4BD5-B9C4-FFF744DC3B3B}" type="datetime1">
              <a:rPr lang="ko-KR" altLang="en-US" smtClean="0"/>
              <a:t>2024-11-01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5B394D-F1E7-00B5-5122-DF1B22465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B815DA-5653-5258-0C5A-A7B3D8C63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8537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DB32C0-3F62-0D51-491D-DE9C2EA05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43B7D-F919-48A9-AE64-4931496A079B}" type="datetime1">
              <a:rPr lang="ko-KR" altLang="en-US" smtClean="0"/>
              <a:t>2024-11-01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54FFA7-7121-2FB8-A05B-84C2A88CE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0D0C2B-8B96-6362-8FBB-8663449BD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CE6FF5F-217E-4798-9BB4-9A5FB71E5DB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908F459-F338-8608-3B89-E2160A7A62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41888" y="18412"/>
            <a:ext cx="1866240" cy="509364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A1AD647-3CB2-3A54-E27B-CCE002150E6E}"/>
              </a:ext>
            </a:extLst>
          </p:cNvPr>
          <p:cNvCxnSpPr/>
          <p:nvPr userDrawn="1"/>
        </p:nvCxnSpPr>
        <p:spPr>
          <a:xfrm>
            <a:off x="135012" y="564595"/>
            <a:ext cx="11973116" cy="0"/>
          </a:xfrm>
          <a:prstGeom prst="line">
            <a:avLst/>
          </a:prstGeom>
          <a:ln w="25400">
            <a:solidFill>
              <a:srgbClr val="0047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9081939-B84A-E1F9-8CA6-158892AC17C2}"/>
              </a:ext>
            </a:extLst>
          </p:cNvPr>
          <p:cNvCxnSpPr/>
          <p:nvPr userDrawn="1"/>
        </p:nvCxnSpPr>
        <p:spPr>
          <a:xfrm>
            <a:off x="135012" y="6464168"/>
            <a:ext cx="11973116" cy="0"/>
          </a:xfrm>
          <a:prstGeom prst="line">
            <a:avLst/>
          </a:prstGeom>
          <a:ln w="6350">
            <a:solidFill>
              <a:srgbClr val="0047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0190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bg>
      <p:bgPr>
        <a:solidFill>
          <a:srgbClr val="004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DB32C0-3F62-0D51-491D-DE9C2EA05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2088-AB65-43E8-B187-8BA07C7108CA}" type="datetime1">
              <a:rPr lang="ko-KR" altLang="en-US" smtClean="0"/>
              <a:t>2024-11-01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54FFA7-7121-2FB8-A05B-84C2A88CE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0D0C2B-8B96-6362-8FBB-8663449BD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E6FF5F-217E-4798-9BB4-9A5FB71E5DB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80277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346288" y="6256463"/>
            <a:ext cx="826199" cy="479545"/>
          </a:xfrm>
        </p:spPr>
        <p:txBody>
          <a:bodyPr/>
          <a:lstStyle>
            <a:lvl1pPr algn="l">
              <a:defRPr sz="1400">
                <a:latin typeface="S-Core Dream 5 Medium" panose="020B0503030302020204" pitchFamily="34" charset="-127"/>
                <a:ea typeface="S-Core Dream 5 Medium" panose="020B0503030302020204" pitchFamily="34" charset="-127"/>
              </a:defRPr>
            </a:lvl1pPr>
          </a:lstStyle>
          <a:p>
            <a:fld id="{E98A2F03-CFD3-4116-B783-1D8C8483C48A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B3B0986-001E-B29D-BD85-784B68E0D4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06542" y="5492387"/>
            <a:ext cx="4114800" cy="2007699"/>
          </a:xfrm>
          <a:prstGeom prst="rect">
            <a:avLst/>
          </a:prstGeom>
        </p:spPr>
      </p:pic>
      <p:sp>
        <p:nvSpPr>
          <p:cNvPr id="7" name="제목 2">
            <a:extLst>
              <a:ext uri="{FF2B5EF4-FFF2-40B4-BE49-F238E27FC236}">
                <a16:creationId xmlns:a16="http://schemas.microsoft.com/office/drawing/2014/main" id="{729B70F1-A453-65BC-663A-BA4178FF14F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34723" y="291602"/>
            <a:ext cx="10063162" cy="815975"/>
          </a:xfrm>
        </p:spPr>
        <p:txBody>
          <a:bodyPr/>
          <a:lstStyle>
            <a:lvl1pPr>
              <a:defRPr>
                <a:latin typeface="S-Core Dream 5 Medium" panose="020B0503030302020204" pitchFamily="34" charset="-127"/>
                <a:ea typeface="S-Core Dream 5 Medium" panose="020B0503030302020204" pitchFamily="34" charset="-127"/>
              </a:defRPr>
            </a:lvl1pPr>
          </a:lstStyle>
          <a:p>
            <a:r>
              <a:rPr lang="ko-KR" altLang="en-US" dirty="0"/>
              <a:t>이화</a:t>
            </a:r>
            <a:r>
              <a:rPr lang="en-US" altLang="ko-KR" dirty="0"/>
              <a:t> </a:t>
            </a:r>
            <a:r>
              <a:rPr lang="ko-KR" altLang="en-US" dirty="0"/>
              <a:t>비전 </a:t>
            </a:r>
            <a:r>
              <a:rPr lang="en-US" altLang="ko-KR" dirty="0"/>
              <a:t>3030+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6880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AC0958F-9EA6-A5B6-326A-54C0B66DB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18D5F0-C340-8CB2-4031-BC067EC3E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F85F87-3365-85F5-C0A3-8E69B8EA7A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C753F2-3922-4719-AC07-E65749A6AD24}" type="datetime1">
              <a:rPr lang="ko-KR" altLang="en-US" smtClean="0"/>
              <a:t>2024-11-01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AB5567-0499-634B-919C-41AC81E3F6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FD7551-0CCE-1119-D49A-77CF60A9B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fld id="{8CE6FF5F-217E-4798-9BB4-9A5FB71E5DB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4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  <p:sldLayoutId id="2147483657" r:id="rId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54F8083-B58E-CAF2-7539-BDF7382370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177C510-FA74-CD4E-EFBD-5D81BAC4F301}"/>
              </a:ext>
            </a:extLst>
          </p:cNvPr>
          <p:cNvSpPr/>
          <p:nvPr/>
        </p:nvSpPr>
        <p:spPr>
          <a:xfrm>
            <a:off x="0" y="1325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7C803C-2F41-370C-92D4-21B9E20A38CA}"/>
              </a:ext>
            </a:extLst>
          </p:cNvPr>
          <p:cNvSpPr txBox="1"/>
          <p:nvPr/>
        </p:nvSpPr>
        <p:spPr>
          <a:xfrm>
            <a:off x="516248" y="2162062"/>
            <a:ext cx="107238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Advanced Cobb Angle Measurement with Integrated Uncertainty Scoring Method</a:t>
            </a:r>
          </a:p>
          <a:p>
            <a:r>
              <a:rPr lang="en-US" altLang="ko-K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Using Deep Learnings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829E2-D89B-305E-51E5-4886E2266EAB}"/>
              </a:ext>
            </a:extLst>
          </p:cNvPr>
          <p:cNvSpPr txBox="1"/>
          <p:nvPr/>
        </p:nvSpPr>
        <p:spPr>
          <a:xfrm>
            <a:off x="516249" y="1644556"/>
            <a:ext cx="5876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한국지능정보시스템학회</a:t>
            </a:r>
            <a:r>
              <a:rPr lang="ko-KR" altLang="en-US" sz="2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2024</a:t>
            </a:r>
            <a:r>
              <a:rPr lang="ko-KR" altLang="en-US" sz="2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년 추계학술대회</a:t>
            </a:r>
            <a:endParaRPr lang="en-KR" altLang="ko-KR" sz="24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C2C2FA-D3BA-FCDF-ABFA-2C828FB06620}"/>
              </a:ext>
            </a:extLst>
          </p:cNvPr>
          <p:cNvSpPr txBox="1"/>
          <p:nvPr/>
        </p:nvSpPr>
        <p:spPr>
          <a:xfrm>
            <a:off x="528913" y="4070365"/>
            <a:ext cx="3334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박신영</a:t>
            </a:r>
            <a:r>
              <a:rPr lang="en-US" altLang="ko-KR" baseline="300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en-US" altLang="ko-KR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dirty="0" err="1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남연우</a:t>
            </a:r>
            <a:r>
              <a:rPr lang="en-US" altLang="ko-KR" baseline="300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1</a:t>
            </a:r>
            <a:r>
              <a:rPr lang="en-US" altLang="ko-KR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dirty="0" err="1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최유선</a:t>
            </a:r>
            <a:r>
              <a:rPr lang="en-US" altLang="ko-KR" baseline="300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2</a:t>
            </a:r>
            <a:r>
              <a:rPr lang="en-US" altLang="ko-KR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조상욱</a:t>
            </a:r>
            <a:r>
              <a:rPr lang="en-US" altLang="ko-KR" baseline="300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1</a:t>
            </a:r>
            <a:endParaRPr lang="en-US" altLang="ko-KR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C19C64-CD6D-1740-4F78-6693EB7B5699}"/>
              </a:ext>
            </a:extLst>
          </p:cNvPr>
          <p:cNvSpPr txBox="1"/>
          <p:nvPr/>
        </p:nvSpPr>
        <p:spPr>
          <a:xfrm>
            <a:off x="516249" y="6257593"/>
            <a:ext cx="2120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effectLst/>
                <a:latin typeface="Helvetica" pitchFamily="2" charset="0"/>
              </a:rPr>
              <a:t> </a:t>
            </a:r>
            <a:r>
              <a:rPr lang="en-US" altLang="ko-KR" sz="1200" dirty="0">
                <a:solidFill>
                  <a:schemeClr val="bg1"/>
                </a:solidFill>
                <a:latin typeface="Helvetica" pitchFamily="2" charset="0"/>
              </a:rPr>
              <a:t>[</a:t>
            </a:r>
            <a:r>
              <a:rPr lang="ko-KR" altLang="en-US" sz="1200" dirty="0">
                <a:solidFill>
                  <a:schemeClr val="bg1"/>
                </a:solidFill>
                <a:latin typeface="Helvetica" pitchFamily="2" charset="0"/>
              </a:rPr>
              <a:t>특별세션</a:t>
            </a:r>
            <a:r>
              <a:rPr lang="en-US" altLang="ko-KR" sz="1200" dirty="0">
                <a:solidFill>
                  <a:schemeClr val="bg1"/>
                </a:solidFill>
                <a:effectLst/>
                <a:latin typeface="Helvetica" pitchFamily="2" charset="0"/>
              </a:rPr>
              <a:t>] AI </a:t>
            </a:r>
            <a:r>
              <a:rPr lang="ko-KR" altLang="en-US" sz="1200" dirty="0">
                <a:solidFill>
                  <a:schemeClr val="bg1"/>
                </a:solidFill>
                <a:effectLst/>
                <a:latin typeface="Helvetica" pitchFamily="2" charset="0"/>
              </a:rPr>
              <a:t>신뢰성 연구회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A1EBCC-7063-115B-401E-A5C27937F901}"/>
              </a:ext>
            </a:extLst>
          </p:cNvPr>
          <p:cNvSpPr txBox="1"/>
          <p:nvPr/>
        </p:nvSpPr>
        <p:spPr>
          <a:xfrm>
            <a:off x="528912" y="4466544"/>
            <a:ext cx="4873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이화여자대학교 </a:t>
            </a:r>
            <a:r>
              <a:rPr lang="ko-KR" altLang="ko-KR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공과대학 </a:t>
            </a:r>
            <a:r>
              <a:rPr lang="ko-KR" altLang="ko-KR" dirty="0" err="1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휴먼기계바이오공학부</a:t>
            </a:r>
            <a:r>
              <a:rPr lang="ko-KR" altLang="ko-KR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endParaRPr lang="en-US" altLang="ko-KR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이화여자대학교 인공지능대학 컴퓨터공학과 </a:t>
            </a:r>
            <a:endParaRPr lang="en-US" altLang="ko-KR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582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355CB-0D34-1EC2-ECC8-621F0DAA3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1A1003D-07BB-10F4-869D-556E5B82B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4452F2-68C2-79E3-B5E9-FA33452F6A84}"/>
              </a:ext>
            </a:extLst>
          </p:cNvPr>
          <p:cNvSpPr txBox="1"/>
          <p:nvPr/>
        </p:nvSpPr>
        <p:spPr>
          <a:xfrm>
            <a:off x="184053" y="51025"/>
            <a:ext cx="2284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Related works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7DE405-E802-560B-EE77-681E8245E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53" y="1526015"/>
            <a:ext cx="11669452" cy="3805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01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EDCE19-8C01-061E-3ED4-8FA245A53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E0A4E47-BCC9-D0DC-2831-D03E3F2E0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0B7646-E28D-0A3C-947B-5E7216A0D46B}"/>
              </a:ext>
            </a:extLst>
          </p:cNvPr>
          <p:cNvSpPr txBox="1"/>
          <p:nvPr/>
        </p:nvSpPr>
        <p:spPr>
          <a:xfrm>
            <a:off x="184053" y="51025"/>
            <a:ext cx="47339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Limitations of previous studies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FEAE97E-1F60-ECB2-6CAF-BB40C62C9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45" y="787270"/>
            <a:ext cx="11624509" cy="2513714"/>
          </a:xfrm>
          <a:prstGeom prst="rect">
            <a:avLst/>
          </a:prstGeom>
        </p:spPr>
      </p:pic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862D291D-DCB3-8257-6434-F0B05EFFCA62}"/>
              </a:ext>
            </a:extLst>
          </p:cNvPr>
          <p:cNvSpPr/>
          <p:nvPr/>
        </p:nvSpPr>
        <p:spPr>
          <a:xfrm>
            <a:off x="2856449" y="4348888"/>
            <a:ext cx="6592351" cy="1978759"/>
          </a:xfrm>
          <a:prstGeom prst="round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60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0CD81-FEEC-D27E-4164-C42CA8B693A2}"/>
              </a:ext>
            </a:extLst>
          </p:cNvPr>
          <p:cNvSpPr/>
          <p:nvPr/>
        </p:nvSpPr>
        <p:spPr>
          <a:xfrm>
            <a:off x="3000478" y="4761839"/>
            <a:ext cx="2956084" cy="1066136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Case finding</a:t>
            </a:r>
            <a:endParaRPr lang="ko-KR" altLang="en-US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14C7934-DA7D-27FB-E91F-C52E7D5C228A}"/>
              </a:ext>
            </a:extLst>
          </p:cNvPr>
          <p:cNvSpPr/>
          <p:nvPr/>
        </p:nvSpPr>
        <p:spPr>
          <a:xfrm>
            <a:off x="6214475" y="4761839"/>
            <a:ext cx="2956084" cy="106613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Screening</a:t>
            </a:r>
            <a:endParaRPr lang="ko-KR" altLang="en-US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9" name="아래쪽 화살표[D] 8">
            <a:extLst>
              <a:ext uri="{FF2B5EF4-FFF2-40B4-BE49-F238E27FC236}">
                <a16:creationId xmlns:a16="http://schemas.microsoft.com/office/drawing/2014/main" id="{437B3393-A0AF-83F1-03F3-2978471E6451}"/>
              </a:ext>
            </a:extLst>
          </p:cNvPr>
          <p:cNvSpPr/>
          <p:nvPr/>
        </p:nvSpPr>
        <p:spPr>
          <a:xfrm rot="10800000">
            <a:off x="4740217" y="5644874"/>
            <a:ext cx="280482" cy="490809"/>
          </a:xfrm>
          <a:prstGeom prst="downArrow">
            <a:avLst/>
          </a:prstGeom>
          <a:solidFill>
            <a:srgbClr val="1F346B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60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아래쪽 화살표[D] 9">
            <a:extLst>
              <a:ext uri="{FF2B5EF4-FFF2-40B4-BE49-F238E27FC236}">
                <a16:creationId xmlns:a16="http://schemas.microsoft.com/office/drawing/2014/main" id="{FEE6F034-2078-A9C2-5EF6-8021628B9AFE}"/>
              </a:ext>
            </a:extLst>
          </p:cNvPr>
          <p:cNvSpPr/>
          <p:nvPr/>
        </p:nvSpPr>
        <p:spPr>
          <a:xfrm rot="10800000">
            <a:off x="8281793" y="5668486"/>
            <a:ext cx="299178" cy="523524"/>
          </a:xfrm>
          <a:prstGeom prst="downArrow">
            <a:avLst/>
          </a:prstGeom>
          <a:solidFill>
            <a:srgbClr val="1F346B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60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D3B49E6-9455-A125-6373-7442778B76FE}"/>
              </a:ext>
            </a:extLst>
          </p:cNvPr>
          <p:cNvSpPr/>
          <p:nvPr/>
        </p:nvSpPr>
        <p:spPr>
          <a:xfrm>
            <a:off x="4290054" y="3429000"/>
            <a:ext cx="3642888" cy="613260"/>
          </a:xfrm>
          <a:prstGeom prst="rect">
            <a:avLst/>
          </a:prstGeom>
          <a:solidFill>
            <a:srgbClr val="1F346B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자동화 레이블링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8CBC30-79BB-D429-95BA-05B484E93AAB}"/>
              </a:ext>
            </a:extLst>
          </p:cNvPr>
          <p:cNvSpPr txBox="1"/>
          <p:nvPr/>
        </p:nvSpPr>
        <p:spPr>
          <a:xfrm>
            <a:off x="3465205" y="4761839"/>
            <a:ext cx="53544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6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Opportunistic screening (</a:t>
            </a:r>
            <a:r>
              <a:rPr lang="ko-KR" altLang="en-US" sz="16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기회검진</a:t>
            </a:r>
            <a:r>
              <a:rPr lang="en-US" altLang="ko-Kore-KR" sz="16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r>
              <a:rPr kumimoji="0" lang="en-US" altLang="ko-Kore-KR" sz="1600" b="1" i="0" u="none" strike="noStrike" kern="1200" normalizeH="0" baseline="0" noProof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⇧ </a:t>
            </a:r>
            <a:endParaRPr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E06C35-E7FA-BA4F-751C-72763E2A694F}"/>
              </a:ext>
            </a:extLst>
          </p:cNvPr>
          <p:cNvSpPr txBox="1"/>
          <p:nvPr/>
        </p:nvSpPr>
        <p:spPr>
          <a:xfrm>
            <a:off x="4237639" y="4158660"/>
            <a:ext cx="374771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임상적 </a:t>
            </a:r>
            <a:r>
              <a:rPr lang="ko-KR" altLang="en-US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미충족수요</a:t>
            </a:r>
            <a:r>
              <a:rPr lang="en-US" altLang="ko-KR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: </a:t>
            </a:r>
            <a:r>
              <a:rPr lang="en-US" altLang="ko-KR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underdetection</a:t>
            </a:r>
            <a:endParaRPr lang="ko-KR" altLang="en-US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14" name="꺾인 연결선[E] 13">
            <a:extLst>
              <a:ext uri="{FF2B5EF4-FFF2-40B4-BE49-F238E27FC236}">
                <a16:creationId xmlns:a16="http://schemas.microsoft.com/office/drawing/2014/main" id="{8BE98979-D9F6-238A-49E5-64AC453FF3DE}"/>
              </a:ext>
            </a:extLst>
          </p:cNvPr>
          <p:cNvCxnSpPr>
            <a:stCxn id="11" idx="3"/>
          </p:cNvCxnSpPr>
          <p:nvPr/>
        </p:nvCxnSpPr>
        <p:spPr>
          <a:xfrm>
            <a:off x="7932942" y="3735630"/>
            <a:ext cx="631716" cy="1026208"/>
          </a:xfrm>
          <a:prstGeom prst="bentConnector2">
            <a:avLst/>
          </a:prstGeom>
          <a:ln w="38100">
            <a:solidFill>
              <a:srgbClr val="1F346B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꺾인 연결선[E] 14">
            <a:extLst>
              <a:ext uri="{FF2B5EF4-FFF2-40B4-BE49-F238E27FC236}">
                <a16:creationId xmlns:a16="http://schemas.microsoft.com/office/drawing/2014/main" id="{13DD3A4E-5863-DD91-0BAC-724978E1F274}"/>
              </a:ext>
            </a:extLst>
          </p:cNvPr>
          <p:cNvCxnSpPr>
            <a:stCxn id="11" idx="1"/>
          </p:cNvCxnSpPr>
          <p:nvPr/>
        </p:nvCxnSpPr>
        <p:spPr>
          <a:xfrm rot="10800000" flipV="1">
            <a:off x="3486681" y="3735630"/>
            <a:ext cx="803373" cy="1026208"/>
          </a:xfrm>
          <a:prstGeom prst="bentConnector2">
            <a:avLst/>
          </a:prstGeom>
          <a:ln w="38100">
            <a:solidFill>
              <a:srgbClr val="1F346B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6A05BF3-83B3-2805-06C7-991C3F60D477}"/>
              </a:ext>
            </a:extLst>
          </p:cNvPr>
          <p:cNvSpPr txBox="1"/>
          <p:nvPr/>
        </p:nvSpPr>
        <p:spPr>
          <a:xfrm>
            <a:off x="3622154" y="5902372"/>
            <a:ext cx="10423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r>
              <a:rPr lang="ko-KR" altLang="en-US" sz="1600" b="1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차예방</a:t>
            </a:r>
            <a:endParaRPr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20BB5A-9F81-C5EB-4B2D-4A13B8687DC1}"/>
              </a:ext>
            </a:extLst>
          </p:cNvPr>
          <p:cNvSpPr txBox="1"/>
          <p:nvPr/>
        </p:nvSpPr>
        <p:spPr>
          <a:xfrm>
            <a:off x="6904466" y="5926005"/>
            <a:ext cx="134193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비용대비효과</a:t>
            </a:r>
            <a:endParaRPr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321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98752BE-738F-3FB2-06EB-8EF438335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2817A8-AFE6-5A69-BEDE-C8B6405CB06A}"/>
              </a:ext>
            </a:extLst>
          </p:cNvPr>
          <p:cNvSpPr txBox="1"/>
          <p:nvPr/>
        </p:nvSpPr>
        <p:spPr>
          <a:xfrm>
            <a:off x="4372611" y="3013501"/>
            <a:ext cx="34467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II. Methods</a:t>
            </a:r>
          </a:p>
        </p:txBody>
      </p:sp>
    </p:spTree>
    <p:extLst>
      <p:ext uri="{BB962C8B-B14F-4D97-AF65-F5344CB8AC3E}">
        <p14:creationId xmlns:p14="http://schemas.microsoft.com/office/powerpoint/2010/main" val="261322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1E307-A15A-12FE-DD2C-49A27B2CB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E37EF35-91C0-A3F3-53F6-7EFD711F4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DFD22-7085-9967-38EC-92B5C0A172B4}"/>
              </a:ext>
            </a:extLst>
          </p:cNvPr>
          <p:cNvSpPr txBox="1"/>
          <p:nvPr/>
        </p:nvSpPr>
        <p:spPr>
          <a:xfrm>
            <a:off x="184053" y="51025"/>
            <a:ext cx="1593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Overview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D32F964-B8D1-9F2F-3C1E-5DB115F76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134" y="1999678"/>
            <a:ext cx="4677895" cy="26026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AE8DE9-C6F2-944B-DA9E-ADA8383102DD}"/>
              </a:ext>
            </a:extLst>
          </p:cNvPr>
          <p:cNvSpPr txBox="1"/>
          <p:nvPr/>
        </p:nvSpPr>
        <p:spPr>
          <a:xfrm>
            <a:off x="986466" y="4809744"/>
            <a:ext cx="3833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Segmentation model development</a:t>
            </a:r>
            <a:endParaRPr kumimoji="1"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아래쪽 화살표[D] 7">
            <a:extLst>
              <a:ext uri="{FF2B5EF4-FFF2-40B4-BE49-F238E27FC236}">
                <a16:creationId xmlns:a16="http://schemas.microsoft.com/office/drawing/2014/main" id="{436A39AF-46F7-4C9F-73B4-8BDDEF53D110}"/>
              </a:ext>
            </a:extLst>
          </p:cNvPr>
          <p:cNvSpPr/>
          <p:nvPr/>
        </p:nvSpPr>
        <p:spPr>
          <a:xfrm rot="16200000">
            <a:off x="5676900" y="3223260"/>
            <a:ext cx="426720" cy="411480"/>
          </a:xfrm>
          <a:prstGeom prst="downArrow">
            <a:avLst/>
          </a:prstGeom>
          <a:solidFill>
            <a:srgbClr val="00472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280E9DB-D5EA-40F4-B19D-C8C722EE29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8491" y="2151108"/>
            <a:ext cx="4677895" cy="24511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39A800D-85AE-20A3-FF9B-693C69626BCC}"/>
              </a:ext>
            </a:extLst>
          </p:cNvPr>
          <p:cNvSpPr txBox="1"/>
          <p:nvPr/>
        </p:nvSpPr>
        <p:spPr>
          <a:xfrm>
            <a:off x="7050679" y="4809744"/>
            <a:ext cx="4242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Rule based Uncertainty </a:t>
            </a:r>
            <a:r>
              <a:rPr kumimoji="1" lang="en-US" altLang="ko-KR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measureament</a:t>
            </a:r>
            <a:endParaRPr kumimoji="1"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699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6613E-260A-227F-F71E-E5BB613F6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7D9360B-DD7B-E444-676E-E6189419C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4FCD4A-18A1-FE58-B364-344B724E45F0}"/>
              </a:ext>
            </a:extLst>
          </p:cNvPr>
          <p:cNvSpPr txBox="1"/>
          <p:nvPr/>
        </p:nvSpPr>
        <p:spPr>
          <a:xfrm>
            <a:off x="184053" y="51025"/>
            <a:ext cx="3602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Cohort Data Collection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00AE9-4BC1-AB2E-A488-80E5EB21A324}"/>
              </a:ext>
            </a:extLst>
          </p:cNvPr>
          <p:cNvSpPr txBox="1"/>
          <p:nvPr/>
        </p:nvSpPr>
        <p:spPr>
          <a:xfrm>
            <a:off x="299290" y="878485"/>
            <a:ext cx="1159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 err="1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Burapha</a:t>
            </a:r>
            <a:r>
              <a:rPr lang="en-US" altLang="ko-KR" sz="180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Spine dataset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9CC28AA-A734-422E-D1F0-FBFB1EB4B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642" y="1613612"/>
            <a:ext cx="4382438" cy="414788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9C877D3-4D23-AD32-488C-9B518F238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3062" y="1836164"/>
            <a:ext cx="5507482" cy="392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036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86678-6663-219D-0245-39EA78D93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7CD96F-1242-9136-096F-86068D016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B7807-2842-1F96-908E-82CCEAA10BA8}"/>
              </a:ext>
            </a:extLst>
          </p:cNvPr>
          <p:cNvSpPr txBox="1"/>
          <p:nvPr/>
        </p:nvSpPr>
        <p:spPr>
          <a:xfrm>
            <a:off x="184053" y="51025"/>
            <a:ext cx="37064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Patients characteristics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60A5D37-A1F7-909B-FEB3-78B88DDBFF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039395"/>
              </p:ext>
            </p:extLst>
          </p:nvPr>
        </p:nvGraphicFramePr>
        <p:xfrm>
          <a:off x="966850" y="1232552"/>
          <a:ext cx="10258299" cy="4392896"/>
        </p:xfrm>
        <a:graphic>
          <a:graphicData uri="http://schemas.openxmlformats.org/drawingml/2006/table">
            <a:tbl>
              <a:tblPr/>
              <a:tblGrid>
                <a:gridCol w="2863153">
                  <a:extLst>
                    <a:ext uri="{9D8B030D-6E8A-4147-A177-3AD203B41FA5}">
                      <a16:colId xmlns:a16="http://schemas.microsoft.com/office/drawing/2014/main" val="4289600410"/>
                    </a:ext>
                  </a:extLst>
                </a:gridCol>
                <a:gridCol w="2095380">
                  <a:extLst>
                    <a:ext uri="{9D8B030D-6E8A-4147-A177-3AD203B41FA5}">
                      <a16:colId xmlns:a16="http://schemas.microsoft.com/office/drawing/2014/main" val="1301324208"/>
                    </a:ext>
                  </a:extLst>
                </a:gridCol>
                <a:gridCol w="2223342">
                  <a:extLst>
                    <a:ext uri="{9D8B030D-6E8A-4147-A177-3AD203B41FA5}">
                      <a16:colId xmlns:a16="http://schemas.microsoft.com/office/drawing/2014/main" val="1872170904"/>
                    </a:ext>
                  </a:extLst>
                </a:gridCol>
                <a:gridCol w="1839456">
                  <a:extLst>
                    <a:ext uri="{9D8B030D-6E8A-4147-A177-3AD203B41FA5}">
                      <a16:colId xmlns:a16="http://schemas.microsoft.com/office/drawing/2014/main" val="3536391497"/>
                    </a:ext>
                  </a:extLst>
                </a:gridCol>
                <a:gridCol w="1236968">
                  <a:extLst>
                    <a:ext uri="{9D8B030D-6E8A-4147-A177-3AD203B41FA5}">
                      <a16:colId xmlns:a16="http://schemas.microsoft.com/office/drawing/2014/main" val="252862332"/>
                    </a:ext>
                  </a:extLst>
                </a:gridCol>
              </a:tblGrid>
              <a:tr h="54911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Overall (n=400)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Woman (n=273)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Man (n=127)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p-value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0200102"/>
                  </a:ext>
                </a:extLst>
              </a:tr>
              <a:tr h="549112"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Age (mean (SD))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50.21 (21.57)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49.22 (22.37)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52.35 (19.65)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0.176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7686358"/>
                  </a:ext>
                </a:extLst>
              </a:tr>
              <a:tr h="549112"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Disease n (%)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64 (16.0)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48 (17.6)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16 (12.6)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0.263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98156"/>
                  </a:ext>
                </a:extLst>
              </a:tr>
              <a:tr h="54911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Type of disease n (%)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877373"/>
                  </a:ext>
                </a:extLst>
              </a:tr>
              <a:tr h="549112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Anterolisthesis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57 (14)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44 (16)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13 (10)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0815232"/>
                  </a:ext>
                </a:extLst>
              </a:tr>
              <a:tr h="549112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Left Laterolisthesis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 (1)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 (1)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 (1)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695047"/>
                  </a:ext>
                </a:extLst>
              </a:tr>
              <a:tr h="549112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Retrolisthesis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9 (2)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6 (2)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 (2)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8429840"/>
                  </a:ext>
                </a:extLst>
              </a:tr>
              <a:tr h="549112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Right Laterolisthesis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7 (2)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6 (2)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 (1)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5535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0225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FCDE6-3635-A5DD-E717-DFB93C539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92CCC67-3717-F1A3-AC7D-D502347E6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51378E-E6CE-1E18-1401-1905C489C82B}"/>
              </a:ext>
            </a:extLst>
          </p:cNvPr>
          <p:cNvSpPr txBox="1"/>
          <p:nvPr/>
        </p:nvSpPr>
        <p:spPr>
          <a:xfrm>
            <a:off x="184053" y="51025"/>
            <a:ext cx="4368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Vertebral Detection Method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078CA7-1676-27B5-C163-6C2C5BCB7927}"/>
              </a:ext>
            </a:extLst>
          </p:cNvPr>
          <p:cNvSpPr txBox="1"/>
          <p:nvPr/>
        </p:nvSpPr>
        <p:spPr>
          <a:xfrm>
            <a:off x="489204" y="894325"/>
            <a:ext cx="26746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Model development</a:t>
            </a:r>
            <a:r>
              <a:rPr lang="ko-KR" altLang="ko-KR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endParaRPr lang="ko-KR" altLang="en-US" sz="2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AB02BA2-4584-86D2-EB7A-1EBB94014EDB}"/>
              </a:ext>
            </a:extLst>
          </p:cNvPr>
          <p:cNvSpPr/>
          <p:nvPr/>
        </p:nvSpPr>
        <p:spPr>
          <a:xfrm>
            <a:off x="4907902" y="1676070"/>
            <a:ext cx="2463282" cy="1296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Random Sampling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E099300-671E-317A-C07F-5A40D17134D4}"/>
              </a:ext>
            </a:extLst>
          </p:cNvPr>
          <p:cNvSpPr/>
          <p:nvPr/>
        </p:nvSpPr>
        <p:spPr>
          <a:xfrm>
            <a:off x="2089275" y="3678146"/>
            <a:ext cx="2463282" cy="1296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Training</a:t>
            </a:r>
          </a:p>
          <a:p>
            <a:pPr algn="ctr"/>
            <a:r>
              <a:rPr lang="en-US" altLang="ko-KR" dirty="0"/>
              <a:t>(60%)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94B9399-6D93-62DD-B1EB-51416CC50169}"/>
              </a:ext>
            </a:extLst>
          </p:cNvPr>
          <p:cNvSpPr/>
          <p:nvPr/>
        </p:nvSpPr>
        <p:spPr>
          <a:xfrm>
            <a:off x="4907902" y="3678146"/>
            <a:ext cx="2463282" cy="1296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Validation</a:t>
            </a:r>
          </a:p>
          <a:p>
            <a:pPr algn="ctr"/>
            <a:r>
              <a:rPr lang="en-US" altLang="ko-KR" dirty="0"/>
              <a:t>(20%)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8321C96-197C-5EE3-B083-78E9F5391CA0}"/>
              </a:ext>
            </a:extLst>
          </p:cNvPr>
          <p:cNvSpPr/>
          <p:nvPr/>
        </p:nvSpPr>
        <p:spPr>
          <a:xfrm>
            <a:off x="7726529" y="3678145"/>
            <a:ext cx="2463282" cy="1296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Test</a:t>
            </a:r>
          </a:p>
          <a:p>
            <a:pPr algn="ctr"/>
            <a:r>
              <a:rPr lang="en-US" altLang="ko-KR" dirty="0"/>
              <a:t>(20%)</a:t>
            </a:r>
            <a:endParaRPr lang="ko-KR" altLang="en-US" dirty="0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C0337A-A71D-B97B-96CA-B92A97DA4D01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3320916" y="2973025"/>
            <a:ext cx="2818627" cy="705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43A2E18-96A7-0D2F-52C1-0895A6F06250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6139543" y="2973025"/>
            <a:ext cx="0" cy="705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35F39EE-6649-74E3-552D-900C1B99410C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6139543" y="2973025"/>
            <a:ext cx="2818627" cy="705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872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46BE1B-AE44-80A3-22B6-5E974FCBB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C49636D-A6DC-68EC-E39D-C848F80BC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122F8B-5167-3FAD-B5F4-4FB97B8D0624}"/>
              </a:ext>
            </a:extLst>
          </p:cNvPr>
          <p:cNvSpPr txBox="1"/>
          <p:nvPr/>
        </p:nvSpPr>
        <p:spPr>
          <a:xfrm>
            <a:off x="184053" y="51025"/>
            <a:ext cx="4368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Vertebral Detection Method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6A8B64-37A5-E6F0-7A95-4B570B5C1C37}"/>
              </a:ext>
            </a:extLst>
          </p:cNvPr>
          <p:cNvSpPr txBox="1"/>
          <p:nvPr/>
        </p:nvSpPr>
        <p:spPr>
          <a:xfrm>
            <a:off x="489204" y="894325"/>
            <a:ext cx="54543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Cobb Angle and Uncertainty Measurement </a:t>
            </a:r>
            <a:endParaRPr lang="ko-KR" altLang="en-US" sz="2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8194" name="Picture 2" descr="Measurements of lumbar sagittal parameters. Cobb 1, lumbar lordosis... |  Download Scientific Diagram">
            <a:extLst>
              <a:ext uri="{FF2B5EF4-FFF2-40B4-BE49-F238E27FC236}">
                <a16:creationId xmlns:a16="http://schemas.microsoft.com/office/drawing/2014/main" id="{5D5178F9-613F-8F77-2794-5022D85B7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2" y="894325"/>
            <a:ext cx="5173663" cy="5130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Diagram showing the measurement of lumbar lordosis (LL) (A), coronal... |  Download Scientific Diagram">
            <a:extLst>
              <a:ext uri="{FF2B5EF4-FFF2-40B4-BE49-F238E27FC236}">
                <a16:creationId xmlns:a16="http://schemas.microsoft.com/office/drawing/2014/main" id="{FF03A8A3-5532-AC2A-92ED-6E6F16EDA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629" y="1726192"/>
            <a:ext cx="5798572" cy="366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4284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DC283-AD55-2F82-45D3-77AC4B828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E704144-DAD9-0FF1-C355-4B286674E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F77120-964D-B9F0-BC9D-A8A63CA624BA}"/>
              </a:ext>
            </a:extLst>
          </p:cNvPr>
          <p:cNvSpPr txBox="1"/>
          <p:nvPr/>
        </p:nvSpPr>
        <p:spPr>
          <a:xfrm>
            <a:off x="184053" y="51025"/>
            <a:ext cx="3703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Uncertainty Estimation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18193B-5042-BB16-6081-17EF97A9BB4F}"/>
              </a:ext>
            </a:extLst>
          </p:cNvPr>
          <p:cNvSpPr txBox="1"/>
          <p:nvPr/>
        </p:nvSpPr>
        <p:spPr>
          <a:xfrm>
            <a:off x="489204" y="894325"/>
            <a:ext cx="71734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Confidence Score calculation from YOLOv8  </a:t>
            </a:r>
            <a:endParaRPr lang="ko-KR" altLang="en-US" sz="2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9D3116-745B-0E64-FCB5-EBB1F82B357F}"/>
              </a:ext>
            </a:extLst>
          </p:cNvPr>
          <p:cNvSpPr txBox="1"/>
          <p:nvPr/>
        </p:nvSpPr>
        <p:spPr>
          <a:xfrm>
            <a:off x="625602" y="1454065"/>
            <a:ext cx="10940796" cy="1769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55575" algn="just">
              <a:lnSpc>
                <a:spcPct val="107000"/>
              </a:lnSpc>
              <a:spcAft>
                <a:spcPts val="375"/>
              </a:spcAft>
            </a:pP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When using YOLOv8 alone, all classes must be detected, and each prediction’s confidence score must exceed 0.80. Additionally, the system checks for overlapping vertebrae predictions within a single image by calculating the </a:t>
            </a:r>
            <a:r>
              <a:rPr lang="en-US" altLang="ko-KR" sz="2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IoU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between predicted vertebrae. If any of these </a:t>
            </a:r>
            <a:r>
              <a:rPr lang="en-US" altLang="ko-KR" sz="2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IoU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values are below 0.50, the prediction is flagged as uncertain.</a:t>
            </a:r>
          </a:p>
          <a:p>
            <a:pPr indent="155575" algn="just">
              <a:lnSpc>
                <a:spcPct val="107000"/>
              </a:lnSpc>
              <a:spcAft>
                <a:spcPts val="375"/>
              </a:spcAft>
            </a:pPr>
            <a:endParaRPr lang="ko-KR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11740B8-8ADA-5E70-8466-AB86A5248998}"/>
              </a:ext>
            </a:extLst>
          </p:cNvPr>
          <p:cNvGrpSpPr/>
          <p:nvPr/>
        </p:nvGrpSpPr>
        <p:grpSpPr>
          <a:xfrm>
            <a:off x="672370" y="3221687"/>
            <a:ext cx="10894028" cy="3198884"/>
            <a:chOff x="0" y="0"/>
            <a:chExt cx="2889628" cy="1225172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676F2588-86AC-4F46-17D0-D182312ADFAF}"/>
                </a:ext>
              </a:extLst>
            </p:cNvPr>
            <p:cNvGrpSpPr/>
            <p:nvPr/>
          </p:nvGrpSpPr>
          <p:grpSpPr>
            <a:xfrm>
              <a:off x="0" y="0"/>
              <a:ext cx="2821940" cy="1209040"/>
              <a:chOff x="0" y="0"/>
              <a:chExt cx="5915660" cy="2535430"/>
            </a:xfrm>
          </p:grpSpPr>
          <p:pic>
            <p:nvPicPr>
              <p:cNvPr id="18" name="그림 17" descr="텍스트, 도표, 스크린샷, 그래프이(가) 표시된 사진">
                <a:extLst>
                  <a:ext uri="{FF2B5EF4-FFF2-40B4-BE49-F238E27FC236}">
                    <a16:creationId xmlns:a16="http://schemas.microsoft.com/office/drawing/2014/main" id="{75B0871E-1AAC-70DF-8FB6-CEEE869F35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10795"/>
                <a:ext cx="2957830" cy="22498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그림 18" descr="텍스트, 스크린샷, 도표, 그래프이(가) 표시된 사진&#10;&#10;자동 생성된 설명">
                <a:extLst>
                  <a:ext uri="{FF2B5EF4-FFF2-40B4-BE49-F238E27FC236}">
                    <a16:creationId xmlns:a16="http://schemas.microsoft.com/office/drawing/2014/main" id="{57BE467F-F7F0-8729-36CC-DB2F791476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57830" y="0"/>
                <a:ext cx="2957830" cy="22606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0" name="TextBox 14">
                <a:extLst>
                  <a:ext uri="{FF2B5EF4-FFF2-40B4-BE49-F238E27FC236}">
                    <a16:creationId xmlns:a16="http://schemas.microsoft.com/office/drawing/2014/main" id="{C7CC706C-58DA-E66A-E720-4F5AE531212D}"/>
                  </a:ext>
                </a:extLst>
              </p:cNvPr>
              <p:cNvSpPr txBox="1"/>
              <p:nvPr/>
            </p:nvSpPr>
            <p:spPr>
              <a:xfrm flipH="1">
                <a:off x="1244872" y="2238885"/>
                <a:ext cx="468630" cy="29654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375"/>
                  </a:spcAft>
                </a:pPr>
                <a:r>
                  <a:rPr lang="en-US" sz="1000" kern="120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</a:rPr>
                  <a:t>(A)</a:t>
                </a:r>
                <a:endParaRPr lang="ko-KR" sz="10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21" name="TextBox 15">
                <a:extLst>
                  <a:ext uri="{FF2B5EF4-FFF2-40B4-BE49-F238E27FC236}">
                    <a16:creationId xmlns:a16="http://schemas.microsoft.com/office/drawing/2014/main" id="{28B4A2D1-2634-F884-1C4F-12586C6C252E}"/>
                  </a:ext>
                </a:extLst>
              </p:cNvPr>
              <p:cNvSpPr txBox="1"/>
              <p:nvPr/>
            </p:nvSpPr>
            <p:spPr>
              <a:xfrm flipH="1">
                <a:off x="4202702" y="2238556"/>
                <a:ext cx="468630" cy="29654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375"/>
                  </a:spcAft>
                </a:pPr>
                <a:r>
                  <a:rPr lang="en-US" sz="1000" kern="120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</a:rPr>
                  <a:t>(B)</a:t>
                </a:r>
                <a:endParaRPr lang="ko-KR" sz="10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p:grpSp>
        <p:sp>
          <p:nvSpPr>
            <p:cNvPr id="17" name="Text Box 1">
              <a:extLst>
                <a:ext uri="{FF2B5EF4-FFF2-40B4-BE49-F238E27FC236}">
                  <a16:creationId xmlns:a16="http://schemas.microsoft.com/office/drawing/2014/main" id="{2A182597-12C0-DC9E-A72D-561905298B98}"/>
                </a:ext>
              </a:extLst>
            </p:cNvPr>
            <p:cNvSpPr txBox="1"/>
            <p:nvPr/>
          </p:nvSpPr>
          <p:spPr>
            <a:xfrm>
              <a:off x="67501" y="1092370"/>
              <a:ext cx="2822127" cy="132802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375"/>
                </a:spcAft>
              </a:pPr>
              <a:r>
                <a:rPr lang="en-US" sz="1600" dirty="0">
                  <a:effectLst/>
                  <a:latin typeface="Times New Roman" panose="02020603050405020304" pitchFamily="18" charset="0"/>
                  <a:ea typeface="바탕체" panose="02030609000101010101" pitchFamily="49" charset="-127"/>
                </a:rPr>
                <a:t>Distribution of Best </a:t>
              </a:r>
              <a:r>
                <a:rPr lang="en-US" sz="1600" dirty="0" err="1">
                  <a:effectLst/>
                  <a:latin typeface="Times New Roman" panose="02020603050405020304" pitchFamily="18" charset="0"/>
                  <a:ea typeface="바탕체" panose="02030609000101010101" pitchFamily="49" charset="-127"/>
                </a:rPr>
                <a:t>IoU</a:t>
              </a:r>
              <a:r>
                <a:rPr lang="en-US" sz="1600" dirty="0">
                  <a:effectLst/>
                  <a:latin typeface="Times New Roman" panose="02020603050405020304" pitchFamily="18" charset="0"/>
                  <a:ea typeface="바탕체" panose="02030609000101010101" pitchFamily="49" charset="-127"/>
                </a:rPr>
                <a:t> for Object Detection in AP and Lateral X-ray Views </a:t>
              </a:r>
              <a:endParaRPr lang="ko-K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477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8786C4-13CD-BDC3-8929-AE775021D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5DA32F2-A97D-90A1-57C5-F2571A612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1048FE-8C6D-F36C-3885-36C0A3175F46}"/>
              </a:ext>
            </a:extLst>
          </p:cNvPr>
          <p:cNvSpPr txBox="1"/>
          <p:nvPr/>
        </p:nvSpPr>
        <p:spPr>
          <a:xfrm>
            <a:off x="184053" y="51025"/>
            <a:ext cx="3703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Uncertainty Estimation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478408-82F2-C8B3-7928-D1D98E583DAE}"/>
              </a:ext>
            </a:extLst>
          </p:cNvPr>
          <p:cNvSpPr txBox="1"/>
          <p:nvPr/>
        </p:nvSpPr>
        <p:spPr>
          <a:xfrm>
            <a:off x="489204" y="894325"/>
            <a:ext cx="71734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Confidence Scoring System  </a:t>
            </a:r>
            <a:endParaRPr lang="ko-KR" altLang="en-US" sz="2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62CA580-09F9-AB43-3B3C-2D4A03270B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776484"/>
              </p:ext>
            </p:extLst>
          </p:nvPr>
        </p:nvGraphicFramePr>
        <p:xfrm>
          <a:off x="892555" y="1428862"/>
          <a:ext cx="10406889" cy="4919901"/>
        </p:xfrm>
        <a:graphic>
          <a:graphicData uri="http://schemas.openxmlformats.org/drawingml/2006/table">
            <a:tbl>
              <a:tblPr firstRow="1" firstCol="1" bandRow="1"/>
              <a:tblGrid>
                <a:gridCol w="2169395">
                  <a:extLst>
                    <a:ext uri="{9D8B030D-6E8A-4147-A177-3AD203B41FA5}">
                      <a16:colId xmlns:a16="http://schemas.microsoft.com/office/drawing/2014/main" val="4256045829"/>
                    </a:ext>
                  </a:extLst>
                </a:gridCol>
                <a:gridCol w="6667105">
                  <a:extLst>
                    <a:ext uri="{9D8B030D-6E8A-4147-A177-3AD203B41FA5}">
                      <a16:colId xmlns:a16="http://schemas.microsoft.com/office/drawing/2014/main" val="4004563444"/>
                    </a:ext>
                  </a:extLst>
                </a:gridCol>
                <a:gridCol w="1570389">
                  <a:extLst>
                    <a:ext uri="{9D8B030D-6E8A-4147-A177-3AD203B41FA5}">
                      <a16:colId xmlns:a16="http://schemas.microsoft.com/office/drawing/2014/main" val="2118511274"/>
                    </a:ext>
                  </a:extLst>
                </a:gridCol>
              </a:tblGrid>
              <a:tr h="539925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Category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Description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Score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2513725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Both criteria in ‘AP’ and ‘LA’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5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6436773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Both criteria in ‘AP’, Criterion 1 in ‘LA’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4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8775232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3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Both criteria in ‘AP’, Criterion 2 in ‘LA’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4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0909000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4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Both criteria in ‘LA’, Criterion 1 in ‘AP’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4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942446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5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Both criteria in ‘LA’, Criterion 2 in ‘AP’</a:t>
                      </a:r>
                      <a:endParaRPr lang="ko-KR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4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93097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6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Criterion 1 in ‘AP’, Criterion 2 in ‘LA’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3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4748793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7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Criterion 2 in both ‘AP’ and ‘LA’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3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016815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8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Criterion 1 in ‘LA’, Criterion 2 in ‘AP’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3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103791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9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Criterion 2 in both ‘AP’ and ‘LA’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3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3329435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10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Both criteria in ‘AP’, not in ‘LA’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663871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11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Both criteria in ‘LA’, not in ‘AP’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2419755"/>
                  </a:ext>
                </a:extLst>
              </a:tr>
              <a:tr h="338854"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12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just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Else</a:t>
                      </a:r>
                      <a:endParaRPr lang="ko-KR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55575"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8620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6633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E1F20B8-57F5-3D6E-F21A-5F885A41FEBE}"/>
              </a:ext>
            </a:extLst>
          </p:cNvPr>
          <p:cNvSpPr txBox="1"/>
          <p:nvPr/>
        </p:nvSpPr>
        <p:spPr>
          <a:xfrm>
            <a:off x="246874" y="231935"/>
            <a:ext cx="2820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Table of Contents</a:t>
            </a:r>
            <a:endParaRPr lang="en-KR" altLang="ko-K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B79B08-475F-A3C7-D8BB-745BC3040F1E}"/>
              </a:ext>
            </a:extLst>
          </p:cNvPr>
          <p:cNvSpPr/>
          <p:nvPr/>
        </p:nvSpPr>
        <p:spPr>
          <a:xfrm>
            <a:off x="3337880" y="0"/>
            <a:ext cx="88541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00D1ADB-F38B-F8FE-F566-0DAFFCE54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>
                <a:solidFill>
                  <a:schemeClr val="tx1"/>
                </a:solidFill>
              </a:rPr>
              <a:pPr/>
              <a:t>2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70F248-436E-219D-AA32-A1DA24FAFC5E}"/>
              </a:ext>
            </a:extLst>
          </p:cNvPr>
          <p:cNvSpPr txBox="1"/>
          <p:nvPr/>
        </p:nvSpPr>
        <p:spPr>
          <a:xfrm>
            <a:off x="4091752" y="986729"/>
            <a:ext cx="3405099" cy="23411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en-US" altLang="ko-KR" sz="20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Introduction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en-US" altLang="ko-KR" sz="20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Methods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en-US" altLang="ko-KR" sz="20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Results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en-US" altLang="ko-KR" sz="2000" dirty="0" err="1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Discussion&amp;Conclusion</a:t>
            </a:r>
            <a:endParaRPr lang="en-US" altLang="ko-KR" sz="2000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endParaRPr lang="en-US" altLang="ko-KR" sz="2000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772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98752BE-738F-3FB2-06EB-8EF438335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2817A8-AFE6-5A69-BEDE-C8B6405CB06A}"/>
              </a:ext>
            </a:extLst>
          </p:cNvPr>
          <p:cNvSpPr txBox="1"/>
          <p:nvPr/>
        </p:nvSpPr>
        <p:spPr>
          <a:xfrm>
            <a:off x="4487226" y="2893789"/>
            <a:ext cx="3217547" cy="10704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III. Results</a:t>
            </a:r>
          </a:p>
        </p:txBody>
      </p:sp>
    </p:spTree>
    <p:extLst>
      <p:ext uri="{BB962C8B-B14F-4D97-AF65-F5344CB8AC3E}">
        <p14:creationId xmlns:p14="http://schemas.microsoft.com/office/powerpoint/2010/main" val="1167641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AB19D1-A0C7-C785-6321-316A89BB7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3536832-B605-0639-1BD6-B9F5991B1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91E61-BF4C-00EE-104C-26C7189BA1A3}"/>
              </a:ext>
            </a:extLst>
          </p:cNvPr>
          <p:cNvSpPr txBox="1"/>
          <p:nvPr/>
        </p:nvSpPr>
        <p:spPr>
          <a:xfrm>
            <a:off x="184053" y="51025"/>
            <a:ext cx="36070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Detection performance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0E85162-FD46-EFEE-D484-0CB724CF3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262732"/>
              </p:ext>
            </p:extLst>
          </p:nvPr>
        </p:nvGraphicFramePr>
        <p:xfrm>
          <a:off x="1373645" y="1658110"/>
          <a:ext cx="9444710" cy="3541780"/>
        </p:xfrm>
        <a:graphic>
          <a:graphicData uri="http://schemas.openxmlformats.org/drawingml/2006/table">
            <a:tbl>
              <a:tblPr firstRow="1" firstCol="1" bandRow="1"/>
              <a:tblGrid>
                <a:gridCol w="1888942">
                  <a:extLst>
                    <a:ext uri="{9D8B030D-6E8A-4147-A177-3AD203B41FA5}">
                      <a16:colId xmlns:a16="http://schemas.microsoft.com/office/drawing/2014/main" val="4054669984"/>
                    </a:ext>
                  </a:extLst>
                </a:gridCol>
                <a:gridCol w="1888942">
                  <a:extLst>
                    <a:ext uri="{9D8B030D-6E8A-4147-A177-3AD203B41FA5}">
                      <a16:colId xmlns:a16="http://schemas.microsoft.com/office/drawing/2014/main" val="2214203642"/>
                    </a:ext>
                  </a:extLst>
                </a:gridCol>
                <a:gridCol w="1888942">
                  <a:extLst>
                    <a:ext uri="{9D8B030D-6E8A-4147-A177-3AD203B41FA5}">
                      <a16:colId xmlns:a16="http://schemas.microsoft.com/office/drawing/2014/main" val="2659349319"/>
                    </a:ext>
                  </a:extLst>
                </a:gridCol>
                <a:gridCol w="1888942">
                  <a:extLst>
                    <a:ext uri="{9D8B030D-6E8A-4147-A177-3AD203B41FA5}">
                      <a16:colId xmlns:a16="http://schemas.microsoft.com/office/drawing/2014/main" val="905428130"/>
                    </a:ext>
                  </a:extLst>
                </a:gridCol>
                <a:gridCol w="1888942">
                  <a:extLst>
                    <a:ext uri="{9D8B030D-6E8A-4147-A177-3AD203B41FA5}">
                      <a16:colId xmlns:a16="http://schemas.microsoft.com/office/drawing/2014/main" val="3767867076"/>
                    </a:ext>
                  </a:extLst>
                </a:gridCol>
              </a:tblGrid>
              <a:tr h="321814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mIoU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AP (Mean</a:t>
                      </a:r>
                      <a:r>
                        <a:rPr lang="en-US" sz="2400">
                          <a:solidFill>
                            <a:srgbClr val="4D5156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± Std)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Lateral (Mean</a:t>
                      </a:r>
                      <a:r>
                        <a:rPr lang="en-US" sz="2400">
                          <a:solidFill>
                            <a:srgbClr val="4D5156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± Std)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4810182"/>
                  </a:ext>
                </a:extLst>
              </a:tr>
              <a:tr h="3037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R-CNN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YOLO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R-CNN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YOLO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9864787"/>
                  </a:ext>
                </a:extLst>
              </a:tr>
              <a:tr h="57501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L1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0.70±0.32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0.76±0.20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0.54±0.42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0.84±0.24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5096323"/>
                  </a:ext>
                </a:extLst>
              </a:tr>
              <a:tr h="57501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L2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0.71±0.33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0.75±0.19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0.57±0.43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0.85±0.22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6906082"/>
                  </a:ext>
                </a:extLst>
              </a:tr>
              <a:tr h="57501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L3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0.75±0.32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0.76±0.20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0.57±0.44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0.88±0.21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8959513"/>
                  </a:ext>
                </a:extLst>
              </a:tr>
              <a:tr h="57501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L4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0.74±0.30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0.75±0.19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0.56±0.43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0.91±0.11</a:t>
                      </a:r>
                      <a:endParaRPr lang="ko-K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233513"/>
                  </a:ext>
                </a:extLst>
              </a:tr>
              <a:tr h="57501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L5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0.77±0.19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0.74±0.17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0.54±0.44</a:t>
                      </a:r>
                      <a:endParaRPr lang="ko-KR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375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0.90±0.17</a:t>
                      </a:r>
                      <a:endParaRPr lang="ko-K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8146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424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9AA3F4-857B-3F18-9525-D640F5C99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A607ADC-1B7F-080C-E233-566D050A7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2CBDF8-E768-A26E-72C9-22256D218D4E}"/>
              </a:ext>
            </a:extLst>
          </p:cNvPr>
          <p:cNvSpPr txBox="1"/>
          <p:nvPr/>
        </p:nvSpPr>
        <p:spPr>
          <a:xfrm>
            <a:off x="184053" y="51025"/>
            <a:ext cx="40414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Uncertainty measurement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7E88E2E-4075-E42C-FD95-EBCE81627DF0}"/>
              </a:ext>
            </a:extLst>
          </p:cNvPr>
          <p:cNvGrpSpPr/>
          <p:nvPr/>
        </p:nvGrpSpPr>
        <p:grpSpPr>
          <a:xfrm>
            <a:off x="1279969" y="875201"/>
            <a:ext cx="8961311" cy="5361007"/>
            <a:chOff x="-148870" y="0"/>
            <a:chExt cx="3187837" cy="316081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F074237C-3495-1864-00B0-F3363F9539B6}"/>
                </a:ext>
              </a:extLst>
            </p:cNvPr>
            <p:cNvGrpSpPr/>
            <p:nvPr/>
          </p:nvGrpSpPr>
          <p:grpSpPr>
            <a:xfrm>
              <a:off x="533911" y="0"/>
              <a:ext cx="1939925" cy="2730501"/>
              <a:chOff x="0" y="0"/>
              <a:chExt cx="2628447" cy="3699398"/>
            </a:xfrm>
          </p:grpSpPr>
          <p:pic>
            <p:nvPicPr>
              <p:cNvPr id="8" name="그림 7" descr="스크린샷, 엑스레이 필름, 의료 영상, 방사선과이(가) 표시된 사진&#10;&#10;자동 생성된 설명">
                <a:extLst>
                  <a:ext uri="{FF2B5EF4-FFF2-40B4-BE49-F238E27FC236}">
                    <a16:creationId xmlns:a16="http://schemas.microsoft.com/office/drawing/2014/main" id="{2C1033D5-3E07-6774-E1E7-AC5D02D8F2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165225" cy="1585595"/>
              </a:xfrm>
              <a:prstGeom prst="rect">
                <a:avLst/>
              </a:prstGeom>
            </p:spPr>
          </p:pic>
          <p:pic>
            <p:nvPicPr>
              <p:cNvPr id="9" name="그림 8" descr="스크린샷, 엑스레이 필름이(가) 표시된 사진&#10;&#10;자동 생성된 설명">
                <a:extLst>
                  <a:ext uri="{FF2B5EF4-FFF2-40B4-BE49-F238E27FC236}">
                    <a16:creationId xmlns:a16="http://schemas.microsoft.com/office/drawing/2014/main" id="{24731956-073D-C952-BC5F-F195969AE4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56204" y="0"/>
                <a:ext cx="922115" cy="1585595"/>
              </a:xfrm>
              <a:prstGeom prst="rect">
                <a:avLst/>
              </a:prstGeom>
            </p:spPr>
          </p:pic>
          <p:pic>
            <p:nvPicPr>
              <p:cNvPr id="10" name="그림 9" descr="스크린샷이(가) 표시된 사진&#10;&#10;자동 생성된 설명">
                <a:extLst>
                  <a:ext uri="{FF2B5EF4-FFF2-40B4-BE49-F238E27FC236}">
                    <a16:creationId xmlns:a16="http://schemas.microsoft.com/office/drawing/2014/main" id="{988E057C-E190-F0C6-5A07-DDBB643DC3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1840094"/>
                <a:ext cx="1183005" cy="1606550"/>
              </a:xfrm>
              <a:prstGeom prst="rect">
                <a:avLst/>
              </a:prstGeom>
            </p:spPr>
          </p:pic>
          <p:pic>
            <p:nvPicPr>
              <p:cNvPr id="11" name="그림 10" descr="엑스레이 필름, 의료 영상, 방사선과, 의료이(가) 표시된 사진&#10;&#10;자동 생성된 설명">
                <a:extLst>
                  <a:ext uri="{FF2B5EF4-FFF2-40B4-BE49-F238E27FC236}">
                    <a16:creationId xmlns:a16="http://schemas.microsoft.com/office/drawing/2014/main" id="{069F0DB5-49F2-7363-B798-E31DD2D25F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47347" y="1840094"/>
                <a:ext cx="1181100" cy="1606550"/>
              </a:xfrm>
              <a:prstGeom prst="rect">
                <a:avLst/>
              </a:prstGeom>
            </p:spPr>
          </p:pic>
          <p:sp>
            <p:nvSpPr>
              <p:cNvPr id="12" name="TextBox 7">
                <a:extLst>
                  <a:ext uri="{FF2B5EF4-FFF2-40B4-BE49-F238E27FC236}">
                    <a16:creationId xmlns:a16="http://schemas.microsoft.com/office/drawing/2014/main" id="{90CC6F62-EFF1-9081-1998-6415731481C7}"/>
                  </a:ext>
                </a:extLst>
              </p:cNvPr>
              <p:cNvSpPr txBox="1"/>
              <p:nvPr/>
            </p:nvSpPr>
            <p:spPr>
              <a:xfrm flipH="1">
                <a:off x="348545" y="1562941"/>
                <a:ext cx="467995" cy="29654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375"/>
                  </a:spcAft>
                </a:pPr>
                <a:r>
                  <a:rPr lang="en-US" sz="1600" kern="120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</a:rPr>
                  <a:t>(A)</a:t>
                </a:r>
                <a:endParaRPr lang="ko-KR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13" name="TextBox 8">
                <a:extLst>
                  <a:ext uri="{FF2B5EF4-FFF2-40B4-BE49-F238E27FC236}">
                    <a16:creationId xmlns:a16="http://schemas.microsoft.com/office/drawing/2014/main" id="{95505BA5-05AF-964B-042D-FA22E6D3269E}"/>
                  </a:ext>
                </a:extLst>
              </p:cNvPr>
              <p:cNvSpPr txBox="1"/>
              <p:nvPr/>
            </p:nvSpPr>
            <p:spPr>
              <a:xfrm flipH="1">
                <a:off x="1803729" y="1562940"/>
                <a:ext cx="467995" cy="29654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375"/>
                  </a:spcAft>
                </a:pPr>
                <a:r>
                  <a:rPr lang="en-US" sz="1600" kern="120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</a:rPr>
                  <a:t>(B)</a:t>
                </a:r>
                <a:endParaRPr lang="ko-KR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14" name="TextBox 9">
                <a:extLst>
                  <a:ext uri="{FF2B5EF4-FFF2-40B4-BE49-F238E27FC236}">
                    <a16:creationId xmlns:a16="http://schemas.microsoft.com/office/drawing/2014/main" id="{42767053-5F2B-2874-FEC1-D94A843E7907}"/>
                  </a:ext>
                </a:extLst>
              </p:cNvPr>
              <p:cNvSpPr txBox="1"/>
              <p:nvPr/>
            </p:nvSpPr>
            <p:spPr>
              <a:xfrm flipH="1">
                <a:off x="357434" y="3402853"/>
                <a:ext cx="467995" cy="29654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375"/>
                  </a:spcAft>
                </a:pPr>
                <a:r>
                  <a:rPr lang="en-US" sz="1600" kern="120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</a:rPr>
                  <a:t>(C)</a:t>
                </a:r>
                <a:endParaRPr lang="ko-KR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15" name="TextBox 10">
                <a:extLst>
                  <a:ext uri="{FF2B5EF4-FFF2-40B4-BE49-F238E27FC236}">
                    <a16:creationId xmlns:a16="http://schemas.microsoft.com/office/drawing/2014/main" id="{69D6A31B-8B30-A553-7EC6-82A0E143897E}"/>
                  </a:ext>
                </a:extLst>
              </p:cNvPr>
              <p:cNvSpPr txBox="1"/>
              <p:nvPr/>
            </p:nvSpPr>
            <p:spPr>
              <a:xfrm flipH="1">
                <a:off x="1803729" y="3402708"/>
                <a:ext cx="467995" cy="29654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375"/>
                  </a:spcAft>
                </a:pPr>
                <a:r>
                  <a:rPr lang="en-US" sz="1600" kern="120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</a:rPr>
                  <a:t>(D)</a:t>
                </a:r>
                <a:endParaRPr lang="ko-KR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p:grpSp>
        <p:sp>
          <p:nvSpPr>
            <p:cNvPr id="7" name="Text Box 1">
              <a:extLst>
                <a:ext uri="{FF2B5EF4-FFF2-40B4-BE49-F238E27FC236}">
                  <a16:creationId xmlns:a16="http://schemas.microsoft.com/office/drawing/2014/main" id="{E14F5B9D-FF00-6B90-4A9D-B3246EEB0F40}"/>
                </a:ext>
              </a:extLst>
            </p:cNvPr>
            <p:cNvSpPr txBox="1"/>
            <p:nvPr/>
          </p:nvSpPr>
          <p:spPr>
            <a:xfrm>
              <a:off x="-148870" y="2730500"/>
              <a:ext cx="3187837" cy="430316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375"/>
                </a:spcAft>
              </a:pPr>
              <a:r>
                <a:rPr lang="en-US" sz="1600" dirty="0">
                  <a:effectLst/>
                  <a:latin typeface="Times New Roman" panose="02020603050405020304" pitchFamily="18" charset="0"/>
                  <a:ea typeface="바탕체" panose="02030609000101010101" pitchFamily="49" charset="-127"/>
                </a:rPr>
                <a:t>Figure 3. Comparison of YOLO and RCNN Localization Performance on Lateral and AP X-ray Views with Associated Uncertainty Scores - (A) and (B): Lateral views with uncertainty scores of 5 and 4, respectively. (C) and (D): Anteroposterior views with uncertainty scores of 5 and 1, respectively </a:t>
              </a:r>
              <a:endParaRPr lang="ko-K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659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98752BE-738F-3FB2-06EB-8EF438335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2817A8-AFE6-5A69-BEDE-C8B6405CB06A}"/>
              </a:ext>
            </a:extLst>
          </p:cNvPr>
          <p:cNvSpPr txBox="1"/>
          <p:nvPr/>
        </p:nvSpPr>
        <p:spPr>
          <a:xfrm>
            <a:off x="2131068" y="2685629"/>
            <a:ext cx="7929863" cy="10575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IV. Discussion &amp; Conclusion</a:t>
            </a:r>
          </a:p>
        </p:txBody>
      </p:sp>
    </p:spTree>
    <p:extLst>
      <p:ext uri="{BB962C8B-B14F-4D97-AF65-F5344CB8AC3E}">
        <p14:creationId xmlns:p14="http://schemas.microsoft.com/office/powerpoint/2010/main" val="3425498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924A16-9649-C984-3A3D-BAC57EE79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597F96-F33D-FCAA-9236-266FE8960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1E9F5B-F902-8C6B-9022-4279D9CC721C}"/>
              </a:ext>
            </a:extLst>
          </p:cNvPr>
          <p:cNvSpPr txBox="1"/>
          <p:nvPr/>
        </p:nvSpPr>
        <p:spPr>
          <a:xfrm>
            <a:off x="184053" y="51025"/>
            <a:ext cx="3926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Conclusion – Future work</a:t>
            </a:r>
          </a:p>
        </p:txBody>
      </p:sp>
      <p:pic>
        <p:nvPicPr>
          <p:cNvPr id="1026" name="Picture 2" descr="88병원 홈페이지">
            <a:extLst>
              <a:ext uri="{FF2B5EF4-FFF2-40B4-BE49-F238E27FC236}">
                <a16:creationId xmlns:a16="http://schemas.microsoft.com/office/drawing/2014/main" id="{83E183AC-2BF9-FD9A-4A57-E33911DBFA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254"/>
          <a:stretch/>
        </p:blipFill>
        <p:spPr bwMode="auto">
          <a:xfrm>
            <a:off x="6869133" y="918209"/>
            <a:ext cx="4549733" cy="5253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28D55A-3413-0BBA-0CC3-815A1DCFD2E1}"/>
              </a:ext>
            </a:extLst>
          </p:cNvPr>
          <p:cNvSpPr txBox="1"/>
          <p:nvPr/>
        </p:nvSpPr>
        <p:spPr>
          <a:xfrm>
            <a:off x="320040" y="2594609"/>
            <a:ext cx="577596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High accuracy, reliability</a:t>
            </a:r>
          </a:p>
          <a:p>
            <a:endParaRPr lang="en-US" altLang="ko-KR" dirty="0"/>
          </a:p>
          <a:p>
            <a:r>
              <a:rPr lang="en-US" altLang="ko-KR" sz="2000" b="1" dirty="0"/>
              <a:t>R^2 </a:t>
            </a:r>
          </a:p>
          <a:p>
            <a:pPr marL="285750" indent="-285750">
              <a:buFontTx/>
              <a:buChar char="-"/>
            </a:pPr>
            <a:r>
              <a:rPr lang="en-US" altLang="ko-KR" dirty="0"/>
              <a:t>LA : 0.95</a:t>
            </a:r>
          </a:p>
          <a:p>
            <a:pPr marL="285750" indent="-285750">
              <a:buFontTx/>
              <a:buChar char="-"/>
            </a:pPr>
            <a:r>
              <a:rPr lang="en-US" altLang="ko-KR" dirty="0"/>
              <a:t>AP : 0.94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215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무료 파란색 접이식 펜 스톡 사진">
            <a:extLst>
              <a:ext uri="{FF2B5EF4-FFF2-40B4-BE49-F238E27FC236}">
                <a16:creationId xmlns:a16="http://schemas.microsoft.com/office/drawing/2014/main" id="{B7F04C8C-1846-6643-6C93-29E91AC5EA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177C510-FA74-CD4E-EFBD-5D81BAC4F30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7C803C-2F41-370C-92D4-21B9E20A38CA}"/>
              </a:ext>
            </a:extLst>
          </p:cNvPr>
          <p:cNvSpPr txBox="1"/>
          <p:nvPr/>
        </p:nvSpPr>
        <p:spPr>
          <a:xfrm>
            <a:off x="4906411" y="3013501"/>
            <a:ext cx="23791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Thanks</a:t>
            </a:r>
            <a:endParaRPr lang="en-KR" altLang="ko-KR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479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98752BE-738F-3FB2-06EB-8EF438335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2817A8-AFE6-5A69-BEDE-C8B6405CB06A}"/>
              </a:ext>
            </a:extLst>
          </p:cNvPr>
          <p:cNvSpPr txBox="1"/>
          <p:nvPr/>
        </p:nvSpPr>
        <p:spPr>
          <a:xfrm>
            <a:off x="3907742" y="3013501"/>
            <a:ext cx="43765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36575" indent="-536575" algn="ctr">
              <a:buFont typeface="+mj-lt"/>
              <a:buAutoNum type="romanUcPeriod"/>
            </a:pPr>
            <a:r>
              <a:rPr lang="en-US" altLang="ko-K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16137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F31CDE7-D39D-F659-BA14-34079DF54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283124-9944-3337-3948-2D78E2B6A3CC}"/>
              </a:ext>
            </a:extLst>
          </p:cNvPr>
          <p:cNvSpPr txBox="1"/>
          <p:nvPr/>
        </p:nvSpPr>
        <p:spPr>
          <a:xfrm>
            <a:off x="184053" y="51025"/>
            <a:ext cx="2010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Introduction</a:t>
            </a:r>
          </a:p>
        </p:txBody>
      </p:sp>
      <p:pic>
        <p:nvPicPr>
          <p:cNvPr id="16" name="Picture 4" descr="The Supreme Guide To Body Fat Percentage With Pictures &amp; Charts - King of  the Gym">
            <a:extLst>
              <a:ext uri="{FF2B5EF4-FFF2-40B4-BE49-F238E27FC236}">
                <a16:creationId xmlns:a16="http://schemas.microsoft.com/office/drawing/2014/main" id="{0C566D09-9F5C-E952-6E35-50AEDF958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683" y="1060870"/>
            <a:ext cx="5283820" cy="20548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62C1B8E-0A6E-F2DF-6AE4-637C181E2219}"/>
              </a:ext>
            </a:extLst>
          </p:cNvPr>
          <p:cNvSpPr txBox="1"/>
          <p:nvPr/>
        </p:nvSpPr>
        <p:spPr>
          <a:xfrm>
            <a:off x="497524" y="930385"/>
            <a:ext cx="5776666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ore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Changes of body composition, including muscle and visceral fat, are well known to be associated with aging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ore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With the aging of the population, metabolism related disorders including metabolic syndrome (MS), osteoporosis and sarcopenia are putting a burden on society due to their major complication such as cardiovascular events, fracture, morbidity, and mortality. </a:t>
            </a:r>
            <a:endParaRPr lang="ko-Kore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5B58E19-B35F-1746-2580-5C7286F73E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52" y="3669507"/>
            <a:ext cx="3316316" cy="18363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4" descr="Osteoporosis: Everything You Need to Know">
            <a:extLst>
              <a:ext uri="{FF2B5EF4-FFF2-40B4-BE49-F238E27FC236}">
                <a16:creationId xmlns:a16="http://schemas.microsoft.com/office/drawing/2014/main" id="{D7BF0E2F-0BFF-6695-9900-A254F3BC27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8" r="20237"/>
          <a:stretch/>
        </p:blipFill>
        <p:spPr bwMode="auto">
          <a:xfrm>
            <a:off x="5154452" y="3669507"/>
            <a:ext cx="2183918" cy="20551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5F4D18AA-08AA-300D-6823-E69B6083A0B7}"/>
              </a:ext>
            </a:extLst>
          </p:cNvPr>
          <p:cNvGrpSpPr/>
          <p:nvPr/>
        </p:nvGrpSpPr>
        <p:grpSpPr>
          <a:xfrm>
            <a:off x="874904" y="5753735"/>
            <a:ext cx="3200164" cy="428559"/>
            <a:chOff x="890900" y="5472846"/>
            <a:chExt cx="3200164" cy="42855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9EDE321-4E19-8832-B69E-5E7AB228DD64}"/>
                </a:ext>
              </a:extLst>
            </p:cNvPr>
            <p:cNvSpPr txBox="1"/>
            <p:nvPr/>
          </p:nvSpPr>
          <p:spPr>
            <a:xfrm>
              <a:off x="890900" y="5472846"/>
              <a:ext cx="320016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buNone/>
              </a:pPr>
              <a:r>
                <a:rPr kumimoji="1" lang="en-US" altLang="ko-KR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Metabolic syndrome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57A5690B-6E8A-61B4-00CF-E749B337143A}"/>
                </a:ext>
              </a:extLst>
            </p:cNvPr>
            <p:cNvSpPr/>
            <p:nvPr/>
          </p:nvSpPr>
          <p:spPr>
            <a:xfrm>
              <a:off x="1373986" y="5847616"/>
              <a:ext cx="2233991" cy="53789"/>
            </a:xfrm>
            <a:prstGeom prst="rect">
              <a:avLst/>
            </a:prstGeom>
            <a:solidFill>
              <a:srgbClr val="1F34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ED487795-BC5D-44A8-3D14-BBDD116FC0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6994" y="3521811"/>
            <a:ext cx="2644248" cy="22319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4" name="그룹 23">
            <a:extLst>
              <a:ext uri="{FF2B5EF4-FFF2-40B4-BE49-F238E27FC236}">
                <a16:creationId xmlns:a16="http://schemas.microsoft.com/office/drawing/2014/main" id="{E36AF967-4C7B-8A44-7E52-320D2DDEBC01}"/>
              </a:ext>
            </a:extLst>
          </p:cNvPr>
          <p:cNvGrpSpPr/>
          <p:nvPr/>
        </p:nvGrpSpPr>
        <p:grpSpPr>
          <a:xfrm>
            <a:off x="4674109" y="5753735"/>
            <a:ext cx="3200164" cy="428559"/>
            <a:chOff x="890900" y="5472846"/>
            <a:chExt cx="3200164" cy="42855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DC5CE05-2F61-B826-221A-315A55971BD2}"/>
                </a:ext>
              </a:extLst>
            </p:cNvPr>
            <p:cNvSpPr txBox="1"/>
            <p:nvPr/>
          </p:nvSpPr>
          <p:spPr>
            <a:xfrm>
              <a:off x="890900" y="5472846"/>
              <a:ext cx="320016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buNone/>
              </a:pPr>
              <a:r>
                <a:rPr kumimoji="1" lang="en-US" altLang="ko-KR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Osteoporosis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88C2BF0-7E98-420D-300F-DD4D28B76EA7}"/>
                </a:ext>
              </a:extLst>
            </p:cNvPr>
            <p:cNvSpPr/>
            <p:nvPr/>
          </p:nvSpPr>
          <p:spPr>
            <a:xfrm>
              <a:off x="1373986" y="5847616"/>
              <a:ext cx="2233991" cy="53789"/>
            </a:xfrm>
            <a:prstGeom prst="rect">
              <a:avLst/>
            </a:prstGeom>
            <a:solidFill>
              <a:srgbClr val="586F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D1DDA37-0435-DAA0-8CEB-35EEA1200BA8}"/>
              </a:ext>
            </a:extLst>
          </p:cNvPr>
          <p:cNvGrpSpPr/>
          <p:nvPr/>
        </p:nvGrpSpPr>
        <p:grpSpPr>
          <a:xfrm>
            <a:off x="8369037" y="5748297"/>
            <a:ext cx="3200164" cy="428559"/>
            <a:chOff x="890900" y="5472846"/>
            <a:chExt cx="3200164" cy="42855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A7614FF-1176-31D1-C56B-8C78186CF73D}"/>
                </a:ext>
              </a:extLst>
            </p:cNvPr>
            <p:cNvSpPr txBox="1"/>
            <p:nvPr/>
          </p:nvSpPr>
          <p:spPr>
            <a:xfrm>
              <a:off x="890900" y="5472846"/>
              <a:ext cx="320016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buNone/>
              </a:pPr>
              <a:r>
                <a:rPr kumimoji="1" lang="en-US" altLang="ko-KR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Sarcopenia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B9C18876-A75C-4601-95C5-F2B8146851B7}"/>
                </a:ext>
              </a:extLst>
            </p:cNvPr>
            <p:cNvSpPr/>
            <p:nvPr/>
          </p:nvSpPr>
          <p:spPr>
            <a:xfrm>
              <a:off x="1373986" y="5847616"/>
              <a:ext cx="2233991" cy="53789"/>
            </a:xfrm>
            <a:prstGeom prst="rect">
              <a:avLst/>
            </a:prstGeom>
            <a:solidFill>
              <a:srgbClr val="C5C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9153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B86DD-E999-E549-AB53-C26A2C79B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FB2DC0E-FE86-6049-3A76-862C5D048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C4B8F5-5C18-C51C-A441-90751F89A19D}"/>
              </a:ext>
            </a:extLst>
          </p:cNvPr>
          <p:cNvSpPr txBox="1"/>
          <p:nvPr/>
        </p:nvSpPr>
        <p:spPr>
          <a:xfrm>
            <a:off x="184053" y="51025"/>
            <a:ext cx="2010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Introduction</a:t>
            </a:r>
          </a:p>
        </p:txBody>
      </p:sp>
      <p:pic>
        <p:nvPicPr>
          <p:cNvPr id="5" name="Google Shape;169;p4">
            <a:extLst>
              <a:ext uri="{FF2B5EF4-FFF2-40B4-BE49-F238E27FC236}">
                <a16:creationId xmlns:a16="http://schemas.microsoft.com/office/drawing/2014/main" id="{6E45F204-6A94-BB8D-AF33-AF356F13105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317" y="889213"/>
            <a:ext cx="9965365" cy="54764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545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0266D5-9F0C-6051-E2ED-EB87CDA92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7883AE7-041B-FA9D-A92C-54E06572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DADCFD-C67C-F0D3-51D7-34ED31521597}"/>
              </a:ext>
            </a:extLst>
          </p:cNvPr>
          <p:cNvSpPr txBox="1"/>
          <p:nvPr/>
        </p:nvSpPr>
        <p:spPr>
          <a:xfrm>
            <a:off x="184053" y="51025"/>
            <a:ext cx="2010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Introduction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6679231-8BCF-2FCC-5728-9556CABDF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7811" y="1730218"/>
            <a:ext cx="4796765" cy="382115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381D546-0A7C-0CC9-B81E-906B43B3B4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525" y="3481270"/>
            <a:ext cx="5105400" cy="20701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D19A794-5ED9-29CF-6148-88D7793D6FA3}"/>
              </a:ext>
            </a:extLst>
          </p:cNvPr>
          <p:cNvSpPr txBox="1"/>
          <p:nvPr/>
        </p:nvSpPr>
        <p:spPr>
          <a:xfrm>
            <a:off x="6027021" y="5551370"/>
            <a:ext cx="60983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60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Spine X-ray, MRI, and CT scan</a:t>
            </a:r>
            <a:endParaRPr lang="ko-KR" alt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DC2AD7-3615-1A76-6C6B-AA97976CAF5F}"/>
              </a:ext>
            </a:extLst>
          </p:cNvPr>
          <p:cNvSpPr txBox="1"/>
          <p:nvPr/>
        </p:nvSpPr>
        <p:spPr>
          <a:xfrm>
            <a:off x="184053" y="5572154"/>
            <a:ext cx="60983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60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Compression fracture and Spinal implants of spine X-ray images</a:t>
            </a:r>
            <a:endParaRPr lang="ko-KR" alt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2C15C8-071A-310B-83E5-37A0BFF5C1A9}"/>
              </a:ext>
            </a:extLst>
          </p:cNvPr>
          <p:cNvSpPr txBox="1"/>
          <p:nvPr/>
        </p:nvSpPr>
        <p:spPr>
          <a:xfrm>
            <a:off x="627389" y="1125763"/>
            <a:ext cx="59421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Spinal diseases can be diagnosed in various ways, including X-ray, CT, and MRI.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X-ray images have noises because of compression fractures and spinal implants.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X-ray has many difficulties in segmentation task because the boundary of the spine is not clearer than CT or MRI images</a:t>
            </a:r>
            <a:endParaRPr kumimoji="1" lang="ko-KR" altLang="en-US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82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0AC0B4-1E77-8121-2EDD-F095E8942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A66F797-B9C7-0332-582A-1D8484CE9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BFBB12-9458-6155-37B0-9AFD36127454}"/>
              </a:ext>
            </a:extLst>
          </p:cNvPr>
          <p:cNvSpPr txBox="1"/>
          <p:nvPr/>
        </p:nvSpPr>
        <p:spPr>
          <a:xfrm>
            <a:off x="184053" y="51025"/>
            <a:ext cx="2010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Introduction</a:t>
            </a:r>
          </a:p>
        </p:txBody>
      </p:sp>
      <p:sp>
        <p:nvSpPr>
          <p:cNvPr id="4" name="Google Shape;188;g17f0dc33c8a_0_112">
            <a:extLst>
              <a:ext uri="{FF2B5EF4-FFF2-40B4-BE49-F238E27FC236}">
                <a16:creationId xmlns:a16="http://schemas.microsoft.com/office/drawing/2014/main" id="{6E624DA6-095A-4F6F-7A0F-311315F5061B}"/>
              </a:ext>
            </a:extLst>
          </p:cNvPr>
          <p:cNvSpPr txBox="1"/>
          <p:nvPr/>
        </p:nvSpPr>
        <p:spPr>
          <a:xfrm>
            <a:off x="431138" y="719946"/>
            <a:ext cx="11580900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Clinical unmet needs in osteoporosis management: vertebral imaging as surrogate for bone densitometry &amp; risk predictor?</a:t>
            </a:r>
            <a:endParaRPr sz="2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6" name="Google Shape;189;g17f0dc33c8a_0_112">
            <a:extLst>
              <a:ext uri="{FF2B5EF4-FFF2-40B4-BE49-F238E27FC236}">
                <a16:creationId xmlns:a16="http://schemas.microsoft.com/office/drawing/2014/main" id="{9FBE09D4-45C3-1CAD-02B4-B34088BC5EC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151" y="1586957"/>
            <a:ext cx="10708874" cy="41818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0;g17f0dc33c8a_0_112">
            <a:extLst>
              <a:ext uri="{FF2B5EF4-FFF2-40B4-BE49-F238E27FC236}">
                <a16:creationId xmlns:a16="http://schemas.microsoft.com/office/drawing/2014/main" id="{E504FAC5-A0B1-BBD7-54AA-FFA296DD6B6D}"/>
              </a:ext>
            </a:extLst>
          </p:cNvPr>
          <p:cNvSpPr txBox="1"/>
          <p:nvPr/>
        </p:nvSpPr>
        <p:spPr>
          <a:xfrm>
            <a:off x="504900" y="5826126"/>
            <a:ext cx="89439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FF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Main task: Vertebral bone detection from spine X-ray</a:t>
            </a:r>
            <a:endParaRPr sz="2000" b="1" dirty="0">
              <a:solidFill>
                <a:srgbClr val="FF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1368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CA786-2DE4-CFF3-672F-65750B246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3D05C58-CB2D-CC01-DDC2-28F72606A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F58B92-18BB-8FEF-B20D-9F68704CA18B}"/>
              </a:ext>
            </a:extLst>
          </p:cNvPr>
          <p:cNvSpPr txBox="1"/>
          <p:nvPr/>
        </p:nvSpPr>
        <p:spPr>
          <a:xfrm>
            <a:off x="184053" y="51025"/>
            <a:ext cx="2010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Introduction</a:t>
            </a: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25BBA5FE-A7AD-BD87-A682-FB76D561364D}"/>
              </a:ext>
            </a:extLst>
          </p:cNvPr>
          <p:cNvSpPr/>
          <p:nvPr/>
        </p:nvSpPr>
        <p:spPr>
          <a:xfrm>
            <a:off x="4343736" y="1916525"/>
            <a:ext cx="6592351" cy="1740304"/>
          </a:xfrm>
          <a:prstGeom prst="round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60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F96B8CB-9DD6-7219-BE32-A4010E8D9110}"/>
              </a:ext>
            </a:extLst>
          </p:cNvPr>
          <p:cNvSpPr/>
          <p:nvPr/>
        </p:nvSpPr>
        <p:spPr>
          <a:xfrm>
            <a:off x="1255913" y="2329475"/>
            <a:ext cx="2956084" cy="106613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Subjective report</a:t>
            </a:r>
            <a:endParaRPr lang="ko-KR" altLang="en-US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81AE4FF-3622-9604-48FF-4F54C9394D07}"/>
              </a:ext>
            </a:extLst>
          </p:cNvPr>
          <p:cNvSpPr/>
          <p:nvPr/>
        </p:nvSpPr>
        <p:spPr>
          <a:xfrm>
            <a:off x="4487765" y="2329475"/>
            <a:ext cx="2956084" cy="1066136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Case finding</a:t>
            </a:r>
            <a:endParaRPr lang="ko-KR" altLang="en-US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2D4505B-E34D-3FAC-E935-2581614984EF}"/>
              </a:ext>
            </a:extLst>
          </p:cNvPr>
          <p:cNvSpPr/>
          <p:nvPr/>
        </p:nvSpPr>
        <p:spPr>
          <a:xfrm>
            <a:off x="7701762" y="2329475"/>
            <a:ext cx="2956084" cy="106613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Screening</a:t>
            </a:r>
            <a:endParaRPr lang="ko-KR" altLang="en-US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C27844C-5060-320D-C254-1502AB894565}"/>
              </a:ext>
            </a:extLst>
          </p:cNvPr>
          <p:cNvSpPr/>
          <p:nvPr/>
        </p:nvSpPr>
        <p:spPr>
          <a:xfrm>
            <a:off x="1294649" y="4232964"/>
            <a:ext cx="9467520" cy="613260"/>
          </a:xfrm>
          <a:prstGeom prst="rect">
            <a:avLst/>
          </a:prstGeom>
          <a:solidFill>
            <a:srgbClr val="1F346B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Diagnostic process</a:t>
            </a:r>
            <a:endParaRPr lang="ko-KR" altLang="en-US" sz="32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96B7A24-120D-0648-3761-3836FB1F4FB4}"/>
              </a:ext>
            </a:extLst>
          </p:cNvPr>
          <p:cNvSpPr/>
          <p:nvPr/>
        </p:nvSpPr>
        <p:spPr>
          <a:xfrm>
            <a:off x="1318515" y="5342348"/>
            <a:ext cx="9467520" cy="519016"/>
          </a:xfrm>
          <a:prstGeom prst="rect">
            <a:avLst/>
          </a:prstGeom>
          <a:solidFill>
            <a:srgbClr val="1F346B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atin typeface="NanumGothic" panose="020D0604000000000000" pitchFamily="34" charset="-127"/>
                <a:ea typeface="NanumGothic" panose="020D0604000000000000" pitchFamily="34" charset="-127"/>
              </a:rPr>
              <a:t>Treatment</a:t>
            </a:r>
            <a:endParaRPr lang="ko-KR" altLang="en-US" sz="28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5" name="아래쪽 화살표[D] 14">
            <a:extLst>
              <a:ext uri="{FF2B5EF4-FFF2-40B4-BE49-F238E27FC236}">
                <a16:creationId xmlns:a16="http://schemas.microsoft.com/office/drawing/2014/main" id="{BDA4D5FB-611D-7668-151D-92E63271523D}"/>
              </a:ext>
            </a:extLst>
          </p:cNvPr>
          <p:cNvSpPr/>
          <p:nvPr/>
        </p:nvSpPr>
        <p:spPr>
          <a:xfrm>
            <a:off x="2618733" y="3521637"/>
            <a:ext cx="355648" cy="622340"/>
          </a:xfrm>
          <a:prstGeom prst="downArrow">
            <a:avLst/>
          </a:prstGeom>
          <a:solidFill>
            <a:srgbClr val="1F346B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60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6" name="아래쪽 화살표[D] 15">
            <a:extLst>
              <a:ext uri="{FF2B5EF4-FFF2-40B4-BE49-F238E27FC236}">
                <a16:creationId xmlns:a16="http://schemas.microsoft.com/office/drawing/2014/main" id="{DAC46347-35B6-FFAB-6F6D-208FE14E8055}"/>
              </a:ext>
            </a:extLst>
          </p:cNvPr>
          <p:cNvSpPr/>
          <p:nvPr/>
        </p:nvSpPr>
        <p:spPr>
          <a:xfrm>
            <a:off x="5874451" y="3521637"/>
            <a:ext cx="355648" cy="622340"/>
          </a:xfrm>
          <a:prstGeom prst="downArrow">
            <a:avLst/>
          </a:prstGeom>
          <a:solidFill>
            <a:srgbClr val="1F346B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60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7" name="아래쪽 화살표[D] 16">
            <a:extLst>
              <a:ext uri="{FF2B5EF4-FFF2-40B4-BE49-F238E27FC236}">
                <a16:creationId xmlns:a16="http://schemas.microsoft.com/office/drawing/2014/main" id="{F0342C51-39BC-BC3E-C194-63D24F0208C3}"/>
              </a:ext>
            </a:extLst>
          </p:cNvPr>
          <p:cNvSpPr/>
          <p:nvPr/>
        </p:nvSpPr>
        <p:spPr>
          <a:xfrm>
            <a:off x="9064582" y="3521637"/>
            <a:ext cx="355648" cy="622340"/>
          </a:xfrm>
          <a:prstGeom prst="downArrow">
            <a:avLst/>
          </a:prstGeom>
          <a:solidFill>
            <a:srgbClr val="1F346B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60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8" name="아래쪽 화살표[D] 17">
            <a:extLst>
              <a:ext uri="{FF2B5EF4-FFF2-40B4-BE49-F238E27FC236}">
                <a16:creationId xmlns:a16="http://schemas.microsoft.com/office/drawing/2014/main" id="{D7AA616D-13E7-4D1F-3450-B2DB3E8ED2AD}"/>
              </a:ext>
            </a:extLst>
          </p:cNvPr>
          <p:cNvSpPr/>
          <p:nvPr/>
        </p:nvSpPr>
        <p:spPr>
          <a:xfrm>
            <a:off x="5874451" y="4935211"/>
            <a:ext cx="355648" cy="316130"/>
          </a:xfrm>
          <a:prstGeom prst="downArrow">
            <a:avLst/>
          </a:prstGeom>
          <a:solidFill>
            <a:srgbClr val="1F346B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60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6BCB471-CCF3-65F2-1F4E-CC2AEBF2AD45}"/>
              </a:ext>
            </a:extLst>
          </p:cNvPr>
          <p:cNvSpPr/>
          <p:nvPr/>
        </p:nvSpPr>
        <p:spPr>
          <a:xfrm>
            <a:off x="5777341" y="996636"/>
            <a:ext cx="3642888" cy="613260"/>
          </a:xfrm>
          <a:prstGeom prst="rect">
            <a:avLst/>
          </a:prstGeom>
          <a:solidFill>
            <a:srgbClr val="1F346B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자동화 레이블링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668E95-E2DA-CF57-F2DA-C28295792A4C}"/>
              </a:ext>
            </a:extLst>
          </p:cNvPr>
          <p:cNvSpPr txBox="1"/>
          <p:nvPr/>
        </p:nvSpPr>
        <p:spPr>
          <a:xfrm>
            <a:off x="4952492" y="2329475"/>
            <a:ext cx="53544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6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Opportunistic screening (</a:t>
            </a:r>
            <a:r>
              <a:rPr lang="ko-KR" altLang="en-US" sz="16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기회검진</a:t>
            </a:r>
            <a:r>
              <a:rPr lang="en-US" altLang="ko-Kore-KR" sz="16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r>
              <a:rPr kumimoji="0" lang="en-US" altLang="ko-Kore-KR" sz="1600" b="1" i="0" u="none" strike="noStrike" kern="1200" normalizeH="0" baseline="0" noProof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⇧ </a:t>
            </a:r>
            <a:endParaRPr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606111-4900-35F5-A878-242D1C0AD79D}"/>
              </a:ext>
            </a:extLst>
          </p:cNvPr>
          <p:cNvSpPr txBox="1"/>
          <p:nvPr/>
        </p:nvSpPr>
        <p:spPr>
          <a:xfrm>
            <a:off x="5724926" y="1726296"/>
            <a:ext cx="374771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임상적 </a:t>
            </a:r>
            <a:r>
              <a:rPr lang="ko-KR" altLang="en-US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미충족수요</a:t>
            </a:r>
            <a:r>
              <a:rPr lang="en-US" altLang="ko-KR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: </a:t>
            </a:r>
            <a:r>
              <a:rPr lang="en-US" altLang="ko-KR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underdetection</a:t>
            </a:r>
            <a:endParaRPr lang="ko-KR" altLang="en-US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22" name="꺾인 연결선[E] 21">
            <a:extLst>
              <a:ext uri="{FF2B5EF4-FFF2-40B4-BE49-F238E27FC236}">
                <a16:creationId xmlns:a16="http://schemas.microsoft.com/office/drawing/2014/main" id="{AB168B71-F5C8-7BEC-72BB-2B15BD6630BD}"/>
              </a:ext>
            </a:extLst>
          </p:cNvPr>
          <p:cNvCxnSpPr>
            <a:stCxn id="19" idx="3"/>
          </p:cNvCxnSpPr>
          <p:nvPr/>
        </p:nvCxnSpPr>
        <p:spPr>
          <a:xfrm>
            <a:off x="9420229" y="1303266"/>
            <a:ext cx="631716" cy="1026208"/>
          </a:xfrm>
          <a:prstGeom prst="bentConnector2">
            <a:avLst/>
          </a:prstGeom>
          <a:ln w="38100">
            <a:solidFill>
              <a:srgbClr val="1F346B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꺾인 연결선[E] 22">
            <a:extLst>
              <a:ext uri="{FF2B5EF4-FFF2-40B4-BE49-F238E27FC236}">
                <a16:creationId xmlns:a16="http://schemas.microsoft.com/office/drawing/2014/main" id="{C06DA511-C011-238E-928E-889AF0764634}"/>
              </a:ext>
            </a:extLst>
          </p:cNvPr>
          <p:cNvCxnSpPr>
            <a:stCxn id="19" idx="1"/>
          </p:cNvCxnSpPr>
          <p:nvPr/>
        </p:nvCxnSpPr>
        <p:spPr>
          <a:xfrm rot="10800000" flipV="1">
            <a:off x="4973968" y="1303266"/>
            <a:ext cx="803373" cy="1026208"/>
          </a:xfrm>
          <a:prstGeom prst="bentConnector2">
            <a:avLst/>
          </a:prstGeom>
          <a:ln w="38100">
            <a:solidFill>
              <a:srgbClr val="1F346B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E137640-F71B-7743-3993-7D20DC7562FB}"/>
              </a:ext>
            </a:extLst>
          </p:cNvPr>
          <p:cNvSpPr txBox="1"/>
          <p:nvPr/>
        </p:nvSpPr>
        <p:spPr>
          <a:xfrm>
            <a:off x="6157557" y="3746155"/>
            <a:ext cx="10423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r>
              <a:rPr lang="ko-KR" altLang="en-US" sz="1600" b="1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차예방</a:t>
            </a:r>
            <a:endParaRPr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0B4885-5C66-D83B-89C8-614DD2F78D66}"/>
              </a:ext>
            </a:extLst>
          </p:cNvPr>
          <p:cNvSpPr txBox="1"/>
          <p:nvPr/>
        </p:nvSpPr>
        <p:spPr>
          <a:xfrm>
            <a:off x="9420228" y="3746155"/>
            <a:ext cx="134193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Gothic" panose="020D0604000000000000" pitchFamily="34" charset="-127"/>
                <a:ea typeface="NanumGothic" panose="020D0604000000000000" pitchFamily="34" charset="-127"/>
              </a:rPr>
              <a:t>비용대비효과</a:t>
            </a:r>
            <a:endParaRPr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809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032AF3-3D69-0E28-03D4-7374241C9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D4AB74-ED50-9941-39F8-0EEDBB76E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FF5F-217E-4798-9BB4-9A5FB71E5DB8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BD239C-5BAD-28F8-EEF9-EDE7C4F26283}"/>
              </a:ext>
            </a:extLst>
          </p:cNvPr>
          <p:cNvSpPr txBox="1"/>
          <p:nvPr/>
        </p:nvSpPr>
        <p:spPr>
          <a:xfrm>
            <a:off x="184053" y="51025"/>
            <a:ext cx="2284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Related works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96815B4-F6D1-FA07-76C0-E5461F820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412" y="1253378"/>
            <a:ext cx="11355176" cy="435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0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14340</TotalTime>
  <Words>1752</Words>
  <Application>Microsoft Office PowerPoint</Application>
  <PresentationFormat>와이드스크린</PresentationFormat>
  <Paragraphs>268</Paragraphs>
  <Slides>25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6" baseType="lpstr">
      <vt:lpstr>Pretendard</vt:lpstr>
      <vt:lpstr>Pretendard ExtraBold</vt:lpstr>
      <vt:lpstr>Pretendard Light</vt:lpstr>
      <vt:lpstr>Pretendard Medium</vt:lpstr>
      <vt:lpstr>S-Core Dream 5 Medium</vt:lpstr>
      <vt:lpstr>NanumGothic</vt:lpstr>
      <vt:lpstr>맑은 고딕</vt:lpstr>
      <vt:lpstr>Arial</vt:lpstr>
      <vt:lpstr>Helvetica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taeeun kim</dc:creator>
  <cp:lastModifiedBy>선아 김</cp:lastModifiedBy>
  <cp:revision>173</cp:revision>
  <cp:lastPrinted>2024-04-19T04:42:20Z</cp:lastPrinted>
  <dcterms:created xsi:type="dcterms:W3CDTF">2024-03-19T13:24:30Z</dcterms:created>
  <dcterms:modified xsi:type="dcterms:W3CDTF">2024-11-01T04:51:31Z</dcterms:modified>
</cp:coreProperties>
</file>

<file path=docProps/thumbnail.jpeg>
</file>